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349" r:id="rId6"/>
    <p:sldId id="343" r:id="rId7"/>
    <p:sldId id="269" r:id="rId8"/>
    <p:sldId id="344" r:id="rId9"/>
    <p:sldId id="345" r:id="rId10"/>
    <p:sldId id="346" r:id="rId11"/>
    <p:sldId id="347" r:id="rId12"/>
    <p:sldId id="348" r:id="rId13"/>
    <p:sldId id="35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63310-CE21-413B-88E8-2C386BB69D43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62C29-B4DE-4571-97C8-D6BDB6925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39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859344" cy="256269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Краевая диагностическая работа </a:t>
            </a:r>
            <a:br>
              <a:rPr lang="ru-RU" dirty="0" smtClean="0"/>
            </a:br>
            <a:r>
              <a:rPr lang="ru-RU" dirty="0" smtClean="0"/>
              <a:t>по читательской грамотности </a:t>
            </a:r>
            <a:br>
              <a:rPr lang="ru-RU" dirty="0" smtClean="0"/>
            </a:br>
            <a:r>
              <a:rPr lang="ru-RU" dirty="0" smtClean="0"/>
              <a:t>в 4 классах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rot="10642851" flipV="1">
            <a:off x="2378431" y="4131551"/>
            <a:ext cx="5055581" cy="59789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2050" name="Picture 2" descr="C:\Users\анна\Desktop\для Сырыгина Ивана\чит грам\reading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852936"/>
            <a:ext cx="2936015" cy="32889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68219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164388" cy="3579849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Диагностическая работа включает задания базового и повышенного уровня </a:t>
            </a:r>
            <a:r>
              <a:rPr lang="ru-RU" sz="2400" dirty="0" smtClean="0"/>
              <a:t>трудности</a:t>
            </a:r>
            <a:r>
              <a:rPr lang="ru-RU" sz="2400" dirty="0" smtClean="0"/>
              <a:t>, обязательных для выполнения.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Результаты выполнения заданий базового уровня позволяют делать вывод об овладении учеником необходимым для успешного обучения в основной школе уровнем чтения и работы с информацией.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Результаты выполнения заданий повышенного уровня позволяют дифференцировать обучающихся 4-х классов по уровню подготовки, делать выводы о готовности школьника самостоятельно учиться, используя текстовые источники. 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26469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Оценивание работы  </a:t>
            </a:r>
            <a:r>
              <a:rPr lang="ru-RU" sz="2400" dirty="0" smtClean="0"/>
              <a:t>производится </a:t>
            </a:r>
            <a:r>
              <a:rPr lang="ru-RU" sz="2400" dirty="0" smtClean="0"/>
              <a:t>в соответствии с </a:t>
            </a:r>
            <a:r>
              <a:rPr lang="ru-RU" sz="2400" i="1" dirty="0" smtClean="0"/>
              <a:t>Рекомендациями по </a:t>
            </a:r>
            <a:r>
              <a:rPr lang="ru-RU" sz="2400" i="1" dirty="0" smtClean="0"/>
              <a:t>оцениванию  заданий диагностической работы по </a:t>
            </a:r>
            <a:r>
              <a:rPr lang="ru-RU" sz="2400" i="1" dirty="0" smtClean="0"/>
              <a:t>читательской </a:t>
            </a:r>
            <a:r>
              <a:rPr lang="ru-RU" sz="2400" i="1" dirty="0" smtClean="0"/>
              <a:t>грамотности для </a:t>
            </a:r>
            <a:r>
              <a:rPr lang="ru-RU" sz="2400" i="1" dirty="0" smtClean="0"/>
              <a:t>учащихся, оканчивающих начальную школу </a:t>
            </a:r>
            <a:r>
              <a:rPr lang="ru-RU" sz="2400" i="1" dirty="0" smtClean="0"/>
              <a:t>в 2020 году.</a:t>
            </a:r>
          </a:p>
          <a:p>
            <a:r>
              <a:rPr lang="ru-RU" sz="2400" i="1" dirty="0" smtClean="0"/>
              <a:t>Отметки </a:t>
            </a:r>
            <a:r>
              <a:rPr lang="ru-RU" sz="2400" i="1" dirty="0" smtClean="0"/>
              <a:t>за </a:t>
            </a:r>
            <a:r>
              <a:rPr lang="ru-RU" sz="2400" i="1" dirty="0" smtClean="0"/>
              <a:t>работу по </a:t>
            </a:r>
            <a:r>
              <a:rPr lang="ru-RU" sz="2400" i="1" dirty="0" smtClean="0"/>
              <a:t>читательской </a:t>
            </a:r>
            <a:r>
              <a:rPr lang="ru-RU" sz="2400" i="1" dirty="0" smtClean="0"/>
              <a:t>грамотности не </a:t>
            </a:r>
            <a:r>
              <a:rPr lang="ru-RU" sz="2400" i="1" dirty="0" smtClean="0"/>
              <a:t>выставляются, делается качественная оценка уровня чтения и работы с информацией. </a:t>
            </a:r>
          </a:p>
          <a:p>
            <a:r>
              <a:rPr lang="ru-RU" sz="2400" dirty="0" smtClean="0"/>
              <a:t>Вывод о том, что учащийся достиг уровня базовой подготовки, </a:t>
            </a:r>
            <a:r>
              <a:rPr lang="ru-RU" sz="2400" dirty="0" smtClean="0"/>
              <a:t>может быть </a:t>
            </a:r>
            <a:r>
              <a:rPr lang="ru-RU" sz="2400" dirty="0" smtClean="0"/>
              <a:t>сделан, если ученик справился не менее чем с 65% заданий </a:t>
            </a:r>
            <a:r>
              <a:rPr lang="ru-RU" sz="2400" dirty="0" smtClean="0"/>
              <a:t>базового уровня</a:t>
            </a:r>
            <a:r>
              <a:rPr lang="ru-RU" sz="2400" dirty="0" smtClean="0"/>
              <a:t>, включенных в диагностическую работу, </a:t>
            </a:r>
            <a:r>
              <a:rPr lang="ru-RU" sz="2400" dirty="0" smtClean="0"/>
              <a:t>либо с тем же количеством более </a:t>
            </a:r>
            <a:r>
              <a:rPr lang="ru-RU" sz="2400" dirty="0" smtClean="0"/>
              <a:t>трудных заданий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164388" cy="6669360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70000"/>
              </a:lnSpc>
            </a:pPr>
            <a:r>
              <a:rPr lang="ru-RU" sz="5000" dirty="0" smtClean="0">
                <a:solidFill>
                  <a:srgbClr val="FF0000"/>
                </a:solidFill>
                <a:latin typeface="Arial Black" pitchFamily="34" charset="0"/>
              </a:rPr>
              <a:t>В</a:t>
            </a:r>
            <a:r>
              <a:rPr lang="ru-RU" sz="5000" dirty="0" smtClean="0">
                <a:solidFill>
                  <a:srgbClr val="FF0000"/>
                </a:solidFill>
                <a:latin typeface="Arial Black" pitchFamily="34" charset="0"/>
              </a:rPr>
              <a:t>ремя </a:t>
            </a:r>
            <a:r>
              <a:rPr lang="ru-RU" sz="5000" dirty="0" smtClean="0">
                <a:solidFill>
                  <a:srgbClr val="FF0000"/>
                </a:solidFill>
                <a:latin typeface="Arial Black" pitchFamily="34" charset="0"/>
              </a:rPr>
              <a:t>выполнения работы </a:t>
            </a:r>
          </a:p>
          <a:p>
            <a:pPr>
              <a:lnSpc>
                <a:spcPct val="170000"/>
              </a:lnSpc>
            </a:pPr>
            <a:r>
              <a:rPr lang="ru-RU" sz="5000" dirty="0" smtClean="0">
                <a:latin typeface="Arial Black" pitchFamily="34" charset="0"/>
              </a:rPr>
              <a:t>Примерное время выполнения заданий составляет: </a:t>
            </a:r>
          </a:p>
          <a:p>
            <a:pPr>
              <a:lnSpc>
                <a:spcPct val="170000"/>
              </a:lnSpc>
            </a:pPr>
            <a:r>
              <a:rPr lang="ru-RU" sz="5000" dirty="0" smtClean="0">
                <a:latin typeface="Arial Black" pitchFamily="34" charset="0"/>
              </a:rPr>
              <a:t>– для заданий базового уровня трудности – 1-2 минуты; </a:t>
            </a:r>
          </a:p>
          <a:p>
            <a:pPr>
              <a:lnSpc>
                <a:spcPct val="170000"/>
              </a:lnSpc>
            </a:pPr>
            <a:r>
              <a:rPr lang="ru-RU" sz="5000" dirty="0" smtClean="0">
                <a:latin typeface="Arial Black" pitchFamily="34" charset="0"/>
              </a:rPr>
              <a:t>– для заданий повышенной трудности – 2-3 минуты; </a:t>
            </a:r>
          </a:p>
          <a:p>
            <a:pPr>
              <a:lnSpc>
                <a:spcPct val="170000"/>
              </a:lnSpc>
            </a:pPr>
            <a:r>
              <a:rPr lang="ru-RU" sz="5000" dirty="0" smtClean="0">
                <a:latin typeface="Arial Black" pitchFamily="34" charset="0"/>
              </a:rPr>
              <a:t>– чтение текста – 6-10 минут </a:t>
            </a:r>
          </a:p>
          <a:p>
            <a:pPr>
              <a:lnSpc>
                <a:spcPct val="170000"/>
              </a:lnSpc>
            </a:pPr>
            <a:r>
              <a:rPr lang="ru-RU" sz="5000" dirty="0" smtClean="0">
                <a:latin typeface="Arial Black" pitchFamily="34" charset="0"/>
              </a:rPr>
              <a:t>На выполнение всей работы отводится 40 минут. Для инструктажа обучающихся и заполнения данных об ученике в бланке работы отводятся дополнительные 5 минут. Таким образом, общее время проведения диагностической работы – 45 минут.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404665"/>
            <a:ext cx="7520940" cy="108012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анна\Desktop\для Сырыгина Ивана\чит грам\reading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000125"/>
            <a:ext cx="5229225" cy="585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Цели в сфере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</a:t>
            </a:r>
            <a:endParaRPr lang="ru-RU" sz="2400" b="0" dirty="0"/>
          </a:p>
          <a:p>
            <a:pPr algn="just"/>
            <a:r>
              <a:rPr lang="ru-RU" sz="2400" b="0" dirty="0" smtClean="0"/>
              <a:t>…обеспечение </a:t>
            </a:r>
            <a:r>
              <a:rPr lang="ru-RU" sz="2400" b="0" dirty="0"/>
              <a:t>глобальной конкурентоспособности российского </a:t>
            </a:r>
            <a:r>
              <a:rPr lang="ru-RU" sz="2400" b="0" dirty="0" smtClean="0"/>
              <a:t>образования,</a:t>
            </a:r>
          </a:p>
          <a:p>
            <a:pPr algn="just"/>
            <a:r>
              <a:rPr lang="ru-RU" sz="2400" b="0" dirty="0" smtClean="0"/>
              <a:t>вхождение </a:t>
            </a:r>
            <a:r>
              <a:rPr lang="ru-RU" sz="2400" b="0" dirty="0"/>
              <a:t>Российской Федерации в число десяти </a:t>
            </a:r>
            <a:r>
              <a:rPr lang="ru-RU" sz="2400" b="0" dirty="0" smtClean="0"/>
              <a:t>ведущих </a:t>
            </a:r>
            <a:r>
              <a:rPr lang="ru-RU" sz="2400" b="0" dirty="0"/>
              <a:t>стран мира </a:t>
            </a:r>
            <a:r>
              <a:rPr lang="ru-RU" sz="2400" b="0" dirty="0" smtClean="0"/>
              <a:t>по качеству общего образования</a:t>
            </a:r>
          </a:p>
          <a:p>
            <a:pPr algn="r"/>
            <a:endParaRPr lang="ru-RU" sz="2400" b="0" dirty="0" smtClean="0"/>
          </a:p>
          <a:p>
            <a:pPr algn="r"/>
            <a:r>
              <a:rPr lang="ru-RU" sz="2400" b="0" dirty="0" smtClean="0"/>
              <a:t>Указ Президента России от </a:t>
            </a:r>
            <a:r>
              <a:rPr lang="ru-RU" sz="2400" b="0" dirty="0"/>
              <a:t>7 мая 2018 </a:t>
            </a:r>
            <a:r>
              <a:rPr lang="ru-RU" sz="2400" b="0" dirty="0" smtClean="0"/>
              <a:t>года</a:t>
            </a:r>
          </a:p>
          <a:p>
            <a:pPr algn="r"/>
            <a:endParaRPr lang="ru-RU" b="0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520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Цели </a:t>
            </a: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>
                <a:solidFill>
                  <a:srgbClr val="FF0000"/>
                </a:solidFill>
              </a:rPr>
              <a:t>сфере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1" y="1100138"/>
            <a:ext cx="7848872" cy="3579812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sz="2400" dirty="0" smtClean="0"/>
              <a:t>От </a:t>
            </a:r>
            <a:r>
              <a:rPr lang="ru-RU" sz="2400" dirty="0"/>
              <a:t>22 до 25% населения страны не владеют функциональным чтением. Потери </a:t>
            </a:r>
            <a:r>
              <a:rPr lang="ru-RU" sz="2400" dirty="0" smtClean="0"/>
              <a:t>начинаются в… 5-6 классе…Ребенок </a:t>
            </a:r>
            <a:r>
              <a:rPr lang="ru-RU" sz="2400" dirty="0"/>
              <a:t>читает текст, не понимая </a:t>
            </a:r>
            <a:r>
              <a:rPr lang="ru-RU" sz="2400" dirty="0" smtClean="0"/>
              <a:t>прочитанного.</a:t>
            </a:r>
            <a:endParaRPr lang="ru-RU" sz="2400" dirty="0"/>
          </a:p>
          <a:p>
            <a:r>
              <a:rPr lang="ru-RU" sz="2400" dirty="0" smtClean="0"/>
              <a:t>к </a:t>
            </a:r>
            <a:r>
              <a:rPr lang="ru-RU" sz="2400" dirty="0"/>
              <a:t>2022 году перед Россией стоит задача "вернуться в пятерку" стран по навыкам функционального </a:t>
            </a:r>
            <a:r>
              <a:rPr lang="ru-RU" sz="2400" dirty="0" smtClean="0"/>
              <a:t>чтения.</a:t>
            </a:r>
          </a:p>
          <a:p>
            <a:endParaRPr lang="ru-RU" sz="2400" dirty="0"/>
          </a:p>
          <a:p>
            <a:pPr algn="r"/>
            <a:r>
              <a:rPr lang="ru-RU" sz="2400" b="0" dirty="0" smtClean="0"/>
              <a:t>Из выступления Ольги Васильевой, </a:t>
            </a:r>
          </a:p>
          <a:p>
            <a:pPr algn="r"/>
            <a:r>
              <a:rPr lang="ru-RU" sz="2400" b="0" dirty="0" smtClean="0"/>
              <a:t>министра просвещения РФ,  </a:t>
            </a:r>
            <a:endParaRPr lang="en-US" sz="2400" b="0" dirty="0" smtClean="0"/>
          </a:p>
          <a:p>
            <a:pPr algn="r"/>
            <a:r>
              <a:rPr lang="ru-RU" sz="2400" b="0" dirty="0" smtClean="0"/>
              <a:t>30 июля 2018 г., Абакан</a:t>
            </a:r>
          </a:p>
          <a:p>
            <a:pPr algn="r"/>
            <a:r>
              <a:rPr lang="en-US" sz="2400" b="0" dirty="0"/>
              <a:t>http://tass.ru/obschestvo/5413075</a:t>
            </a:r>
            <a:endParaRPr lang="ru-RU" sz="2400" b="0" dirty="0"/>
          </a:p>
        </p:txBody>
      </p:sp>
    </p:spTree>
    <p:extLst>
      <p:ext uri="{BB962C8B-B14F-4D97-AF65-F5344CB8AC3E}">
        <p14:creationId xmlns:p14="http://schemas.microsoft.com/office/powerpoint/2010/main" xmlns="" val="353795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Читательская грамотность</a:t>
            </a:r>
            <a:r>
              <a:rPr lang="ru-RU" dirty="0" smtClean="0"/>
              <a:t> – Это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ru-RU" sz="2400" dirty="0" smtClean="0"/>
              <a:t>с</a:t>
            </a:r>
            <a:r>
              <a:rPr lang="ru-RU" altLang="ru-RU" sz="2400" i="1" dirty="0" smtClean="0"/>
              <a:t>пособность человека понимать </a:t>
            </a:r>
            <a:r>
              <a:rPr lang="ru-RU" altLang="ru-RU" sz="2400" i="1" dirty="0"/>
              <a:t>и использовать </a:t>
            </a:r>
            <a:r>
              <a:rPr lang="ru-RU" altLang="ru-RU" sz="2400" i="1" dirty="0" smtClean="0"/>
              <a:t>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  <a:r>
              <a:rPr lang="ru-RU" altLang="ru-RU" sz="2400" dirty="0" smtClean="0"/>
              <a:t>» [исследование PI</a:t>
            </a:r>
            <a:r>
              <a:rPr lang="en-US" altLang="ru-RU" sz="2400" dirty="0" smtClean="0"/>
              <a:t>SA</a:t>
            </a:r>
            <a:r>
              <a:rPr lang="ru-RU" altLang="ru-RU" sz="2400" dirty="0" smtClean="0"/>
              <a:t>]</a:t>
            </a:r>
          </a:p>
          <a:p>
            <a:pPr algn="just"/>
            <a:endParaRPr lang="ru-RU" dirty="0"/>
          </a:p>
          <a:p>
            <a:pPr algn="just"/>
            <a:r>
              <a:rPr lang="ru-RU" altLang="ru-RU" dirty="0"/>
              <a:t>(цит. </a:t>
            </a:r>
            <a:r>
              <a:rPr lang="ru-RU" altLang="ru-RU" dirty="0" smtClean="0"/>
              <a:t>по Основные результаты международного исследования образовательных достижений учащихся PISA-2009: Аналитический отчет. </a:t>
            </a:r>
            <a:r>
              <a:rPr lang="ru-RU" altLang="ru-RU" dirty="0"/>
              <a:t>-</a:t>
            </a:r>
            <a:r>
              <a:rPr lang="ru-RU" altLang="ru-RU" dirty="0" smtClean="0"/>
              <a:t> М.: МАКС Пресс, 2012. С. 8)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166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/>
          <a:lstStyle/>
          <a:p>
            <a:r>
              <a:rPr lang="ru-RU" dirty="0" smtClean="0"/>
              <a:t>Система оценки читательской грамотности в красноярском крае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Начальная школа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3528" y="1701848"/>
            <a:ext cx="8820472" cy="4463456"/>
          </a:xfrm>
        </p:spPr>
        <p:txBody>
          <a:bodyPr>
            <a:normAutofit/>
          </a:bodyPr>
          <a:lstStyle/>
          <a:p>
            <a:r>
              <a:rPr lang="ru-RU" dirty="0" smtClean="0"/>
              <a:t>Диагностические работы </a:t>
            </a:r>
            <a:r>
              <a:rPr lang="ru-RU" dirty="0" smtClean="0"/>
              <a:t>в 1, 2 и 3 </a:t>
            </a:r>
            <a:r>
              <a:rPr lang="ru-RU" dirty="0" smtClean="0"/>
              <a:t>кл</a:t>
            </a:r>
            <a:r>
              <a:rPr lang="ru-RU" dirty="0" smtClean="0"/>
              <a:t>ассы (диагностика ЦОКО)</a:t>
            </a:r>
            <a:endParaRPr lang="ru-RU" dirty="0" smtClean="0"/>
          </a:p>
          <a:p>
            <a:r>
              <a:rPr lang="ru-RU" b="0" dirty="0" smtClean="0"/>
              <a:t>(единый инструментарий,  школьный уровень, научно-популярные и </a:t>
            </a:r>
            <a:r>
              <a:rPr lang="ru-RU" b="0" dirty="0" err="1" smtClean="0"/>
              <a:t>худож</a:t>
            </a:r>
            <a:r>
              <a:rPr lang="ru-RU" b="0" dirty="0" smtClean="0"/>
              <a:t>. тексты</a:t>
            </a:r>
            <a:r>
              <a:rPr lang="ru-RU" b="0" dirty="0" smtClean="0"/>
              <a:t>)</a:t>
            </a:r>
          </a:p>
          <a:p>
            <a:endParaRPr lang="ru-RU" b="0" dirty="0"/>
          </a:p>
          <a:p>
            <a:r>
              <a:rPr lang="ru-RU" dirty="0" smtClean="0"/>
              <a:t>Краевая </a:t>
            </a:r>
            <a:r>
              <a:rPr lang="ru-RU" dirty="0" smtClean="0"/>
              <a:t>диагностическая работа </a:t>
            </a:r>
            <a:r>
              <a:rPr lang="ru-RU" dirty="0" smtClean="0"/>
              <a:t>в 4 </a:t>
            </a:r>
            <a:r>
              <a:rPr lang="ru-RU" dirty="0" smtClean="0"/>
              <a:t>кл</a:t>
            </a:r>
            <a:r>
              <a:rPr lang="ru-RU" dirty="0" smtClean="0"/>
              <a:t>ассе (КДР-4)</a:t>
            </a:r>
            <a:endParaRPr lang="ru-RU" dirty="0" smtClean="0"/>
          </a:p>
          <a:p>
            <a:r>
              <a:rPr lang="ru-RU" b="0" dirty="0" smtClean="0"/>
              <a:t>(единый инструментарий, региональный уровень, научно-популярный текст)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xmlns="" val="213134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7876356" cy="4275813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pPr>
              <a:lnSpc>
                <a:spcPct val="17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Arial Black" pitchFamily="34" charset="0"/>
              </a:rPr>
              <a:t>Назначение работы: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Arial Black" pitchFamily="34" charset="0"/>
              </a:rPr>
              <a:t>осуществить </a:t>
            </a:r>
            <a:r>
              <a:rPr lang="ru-RU" sz="2600" dirty="0" smtClean="0">
                <a:latin typeface="Arial Black" pitchFamily="34" charset="0"/>
              </a:rPr>
              <a:t>оценку уровня овладения обучающимися 4 класса метапредметными умениями, </a:t>
            </a:r>
            <a:r>
              <a:rPr lang="ru-RU" sz="2600" dirty="0" smtClean="0">
                <a:latin typeface="Arial Black" pitchFamily="34" charset="0"/>
              </a:rPr>
              <a:t>связанными с </a:t>
            </a:r>
            <a:r>
              <a:rPr lang="ru-RU" sz="2600" dirty="0" smtClean="0">
                <a:latin typeface="Arial Black" pitchFamily="34" charset="0"/>
              </a:rPr>
              <a:t>чтением и пониманием текстов, а также с использованием информации из текстов для различных целей;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Arial Black" pitchFamily="34" charset="0"/>
              </a:rPr>
              <a:t> </a:t>
            </a:r>
            <a:r>
              <a:rPr lang="ru-RU" sz="2600" dirty="0" smtClean="0">
                <a:latin typeface="Arial Black" pitchFamily="34" charset="0"/>
              </a:rPr>
              <a:t>оценить положение дел в региональной системе начального общего образования</a:t>
            </a:r>
            <a:r>
              <a:rPr lang="ru-RU" sz="2600" dirty="0" smtClean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группы читательских умений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00628"/>
            <a:ext cx="8640960" cy="5136684"/>
          </a:xfrm>
        </p:spPr>
        <p:txBody>
          <a:bodyPr>
            <a:normAutofit fontScale="92500" lnSpcReduction="10000"/>
          </a:bodyPr>
          <a:lstStyle/>
          <a:p>
            <a:endParaRPr lang="ru-RU" altLang="ru-RU" sz="2400" i="1" dirty="0" smtClean="0"/>
          </a:p>
          <a:p>
            <a:r>
              <a:rPr lang="ru-RU" altLang="ru-RU" sz="2400" i="1" dirty="0" smtClean="0">
                <a:latin typeface="Arial Black" pitchFamily="34" charset="0"/>
              </a:rPr>
              <a:t>Группа 1. </a:t>
            </a:r>
            <a:r>
              <a:rPr lang="ru-RU" altLang="ru-RU" sz="2400" b="0" i="1" dirty="0" smtClean="0">
                <a:latin typeface="Arial Black" pitchFamily="34" charset="0"/>
              </a:rPr>
              <a:t>Общее </a:t>
            </a:r>
            <a:r>
              <a:rPr lang="ru-RU" altLang="ru-RU" sz="2400" b="0" i="1" dirty="0">
                <a:latin typeface="Arial Black" pitchFamily="34" charset="0"/>
              </a:rPr>
              <a:t>понимание текста и ориентация в тексте (определение основной идеи текста, поиск </a:t>
            </a:r>
            <a:r>
              <a:rPr lang="ru-RU" altLang="ru-RU" sz="2400" b="0" i="1" dirty="0" smtClean="0">
                <a:latin typeface="Arial Black" pitchFamily="34" charset="0"/>
              </a:rPr>
              <a:t>в </a:t>
            </a:r>
            <a:r>
              <a:rPr lang="ru-RU" altLang="ru-RU" sz="2400" b="0" i="1" dirty="0">
                <a:latin typeface="Arial Black" pitchFamily="34" charset="0"/>
              </a:rPr>
              <a:t>тексте информации, представленной в различном </a:t>
            </a:r>
            <a:r>
              <a:rPr lang="ru-RU" altLang="ru-RU" sz="2400" b="0" i="1" dirty="0" smtClean="0">
                <a:latin typeface="Arial Black" pitchFamily="34" charset="0"/>
              </a:rPr>
              <a:t>виде, </a:t>
            </a:r>
            <a:r>
              <a:rPr lang="ru-RU" altLang="ru-RU" sz="2400" b="0" i="1" dirty="0">
                <a:latin typeface="Arial Black" pitchFamily="34" charset="0"/>
              </a:rPr>
              <a:t>формулирование прямых выводов и заключений</a:t>
            </a:r>
            <a:r>
              <a:rPr lang="ru-RU" altLang="ru-RU" sz="2400" b="0" i="1" dirty="0" smtClean="0">
                <a:latin typeface="Arial Black" pitchFamily="34" charset="0"/>
              </a:rPr>
              <a:t>).</a:t>
            </a:r>
          </a:p>
          <a:p>
            <a:r>
              <a:rPr lang="ru-RU" sz="2400" i="1" dirty="0" smtClean="0">
                <a:latin typeface="Arial Black" pitchFamily="34" charset="0"/>
              </a:rPr>
              <a:t>Группа 2. </a:t>
            </a:r>
            <a:r>
              <a:rPr lang="ru-RU" altLang="ru-RU" sz="2400" b="0" i="1" dirty="0">
                <a:latin typeface="Arial Black" pitchFamily="34" charset="0"/>
              </a:rPr>
              <a:t>Глубокое и детальное понимание содержания и формы текста </a:t>
            </a:r>
            <a:r>
              <a:rPr lang="ru-RU" altLang="ru-RU" sz="2400" b="0" i="1" dirty="0" smtClean="0">
                <a:latin typeface="Arial Black" pitchFamily="34" charset="0"/>
              </a:rPr>
              <a:t>(анализ</a:t>
            </a:r>
            <a:r>
              <a:rPr lang="ru-RU" altLang="ru-RU" sz="2400" b="0" i="1" dirty="0">
                <a:latin typeface="Arial Black" pitchFamily="34" charset="0"/>
              </a:rPr>
              <a:t>, интерпретацию и обобщение информации, </a:t>
            </a:r>
            <a:r>
              <a:rPr lang="ru-RU" altLang="ru-RU" sz="2400" b="0" i="1" dirty="0" smtClean="0">
                <a:latin typeface="Arial Black" pitchFamily="34" charset="0"/>
              </a:rPr>
              <a:t>формулирование </a:t>
            </a:r>
            <a:r>
              <a:rPr lang="ru-RU" altLang="ru-RU" sz="2400" b="0" i="1" dirty="0">
                <a:latin typeface="Arial Black" pitchFamily="34" charset="0"/>
              </a:rPr>
              <a:t>на ее основе сложных выводов и оценочных </a:t>
            </a:r>
            <a:r>
              <a:rPr lang="ru-RU" altLang="ru-RU" sz="2400" b="0" i="1" dirty="0" smtClean="0">
                <a:latin typeface="Arial Black" pitchFamily="34" charset="0"/>
              </a:rPr>
              <a:t>суждений). </a:t>
            </a:r>
            <a:endParaRPr lang="ru-RU" sz="2400" b="0" i="1" dirty="0" smtClean="0">
              <a:latin typeface="Arial Black" pitchFamily="34" charset="0"/>
            </a:endParaRPr>
          </a:p>
          <a:p>
            <a:r>
              <a:rPr lang="ru-RU" sz="2400" i="1" dirty="0" smtClean="0">
                <a:latin typeface="Arial Black" pitchFamily="34" charset="0"/>
              </a:rPr>
              <a:t>Группа 3. </a:t>
            </a:r>
            <a:r>
              <a:rPr lang="ru-RU" altLang="ru-RU" sz="2400" b="0" i="1" dirty="0">
                <a:latin typeface="Arial Black" pitchFamily="34" charset="0"/>
              </a:rPr>
              <a:t>Использование информации из текста для различных целей: для решения различного круга задач без привлечения или с </a:t>
            </a:r>
            <a:r>
              <a:rPr lang="ru-RU" altLang="ru-RU" sz="2400" b="0" i="1" dirty="0" smtClean="0">
                <a:latin typeface="Arial Black" pitchFamily="34" charset="0"/>
              </a:rPr>
              <a:t>привлечением дополнительных знаний.</a:t>
            </a:r>
            <a:endParaRPr lang="ru-RU" sz="2400" b="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89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Структура работы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00628"/>
            <a:ext cx="8892480" cy="3579849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Диагностическая </a:t>
            </a:r>
            <a:r>
              <a:rPr lang="ru-RU" sz="3600" dirty="0" smtClean="0"/>
              <a:t>работа содержит научно-популярный (информационный) текст объемом около 600 слов и 16 заданий, выполнение которых опирается на понимание прочитанных текстов и личный опыт ученика. 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Типы заданий в КДР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00628"/>
            <a:ext cx="8092380" cy="35798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задания </a:t>
            </a:r>
            <a:r>
              <a:rPr lang="ru-RU" sz="3200" dirty="0" smtClean="0"/>
              <a:t>с выбором одного или нескольких правильных ответов из трех-четырех </a:t>
            </a:r>
            <a:r>
              <a:rPr lang="ru-RU" sz="3200" dirty="0" smtClean="0"/>
              <a:t>предложенных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задания </a:t>
            </a:r>
            <a:r>
              <a:rPr lang="ru-RU" sz="3200" dirty="0" smtClean="0"/>
              <a:t>с кратким </a:t>
            </a:r>
            <a:r>
              <a:rPr lang="ru-RU" sz="3200" dirty="0" smtClean="0"/>
              <a:t>ответом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задания </a:t>
            </a:r>
            <a:r>
              <a:rPr lang="ru-RU" sz="3200" dirty="0" smtClean="0"/>
              <a:t>с развернутым ответом. 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1264</TotalTime>
  <Words>636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Краевая диагностическая работа  по читательской грамотности  в 4 классах</vt:lpstr>
      <vt:lpstr>Цели в сфере образования</vt:lpstr>
      <vt:lpstr>Цели в сфере образования</vt:lpstr>
      <vt:lpstr>Читательская грамотность – Это </vt:lpstr>
      <vt:lpstr>Система оценки читательской грамотности в красноярском крае</vt:lpstr>
      <vt:lpstr>Слайд 6</vt:lpstr>
      <vt:lpstr>группы читательских умений  </vt:lpstr>
      <vt:lpstr>Структура работы</vt:lpstr>
      <vt:lpstr> Типы заданий в КДР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Чабан Татьяна Юрьевна</dc:creator>
  <cp:lastModifiedBy>анна</cp:lastModifiedBy>
  <cp:revision>168</cp:revision>
  <dcterms:created xsi:type="dcterms:W3CDTF">2018-08-06T05:04:11Z</dcterms:created>
  <dcterms:modified xsi:type="dcterms:W3CDTF">2020-03-09T10:22:25Z</dcterms:modified>
</cp:coreProperties>
</file>