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2" r:id="rId11"/>
    <p:sldId id="276" r:id="rId12"/>
    <p:sldId id="275" r:id="rId13"/>
    <p:sldId id="277" r:id="rId14"/>
    <p:sldId id="278" r:id="rId15"/>
    <p:sldId id="281" r:id="rId16"/>
    <p:sldId id="282" r:id="rId17"/>
    <p:sldId id="283" r:id="rId18"/>
    <p:sldId id="280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6" autoAdjust="0"/>
    <p:restoredTop sz="94660"/>
  </p:normalViewPr>
  <p:slideViewPr>
    <p:cSldViewPr snapToGrid="0">
      <p:cViewPr>
        <p:scale>
          <a:sx n="51" d="100"/>
          <a:sy n="51" d="100"/>
        </p:scale>
        <p:origin x="-1302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5" y="57151"/>
            <a:ext cx="6381750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15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45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60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5782"/>
            <a:ext cx="12191998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07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05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9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00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43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36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70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6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7D00EF8-B992-4614-A9E5-F14FC8B45E00}"/>
              </a:ext>
            </a:extLst>
          </p:cNvPr>
          <p:cNvGrpSpPr/>
          <p:nvPr/>
        </p:nvGrpSpPr>
        <p:grpSpPr>
          <a:xfrm>
            <a:off x="0" y="773499"/>
            <a:ext cx="2359888" cy="5830544"/>
            <a:chOff x="305948" y="2849828"/>
            <a:chExt cx="2359888" cy="583054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9AECD8E-ACB0-4502-B24A-29F92DEC857B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xmlns="" id="{D0F8FB16-59AB-4393-AEBB-DA37EE07CFE2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xmlns="" id="{69F27451-4D99-4633-B718-6FB719962137}"/>
                  </a:ext>
                </a:extLst>
              </p:cNvPr>
              <p:cNvSpPr/>
              <p:nvPr/>
            </p:nvSpPr>
            <p:spPr>
              <a:xfrm>
                <a:off x="494843" y="3038723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207F012-1F56-4F77-A936-E2FBCB0658DF}"/>
                </a:ext>
              </a:extLst>
            </p:cNvPr>
            <p:cNvSpPr/>
            <p:nvPr/>
          </p:nvSpPr>
          <p:spPr>
            <a:xfrm>
              <a:off x="494843" y="5140942"/>
              <a:ext cx="2170993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проверить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качество знаний, полученных в начальной школе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3ACDADB-178D-4A73-8CED-7EB88D4B2BC3}"/>
              </a:ext>
            </a:extLst>
          </p:cNvPr>
          <p:cNvGrpSpPr/>
          <p:nvPr/>
        </p:nvGrpSpPr>
        <p:grpSpPr>
          <a:xfrm>
            <a:off x="2513091" y="780944"/>
            <a:ext cx="2567951" cy="5830544"/>
            <a:chOff x="3704997" y="2849828"/>
            <a:chExt cx="2567951" cy="583054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21FDC96E-F5F5-44AA-946B-C82445590A19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528CBA54-0C13-4A25-B1BF-D180CBC002E1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F6AF9666-1DB5-42EB-8DAB-1B7D9EAA5A00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1D17AF0-45A2-46CF-8689-6C0BC737A097}"/>
                </a:ext>
              </a:extLst>
            </p:cNvPr>
            <p:cNvSpPr/>
            <p:nvPr/>
          </p:nvSpPr>
          <p:spPr>
            <a:xfrm>
              <a:off x="3848219" y="5140942"/>
              <a:ext cx="2424729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отследить недостатки учебной программы по </a:t>
              </a:r>
              <a:r>
                <a:rPr lang="ru-R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экзаменаци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онным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дисциплинам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1B6EBF5C-C16E-486D-B476-E6590DC3676D}"/>
              </a:ext>
            </a:extLst>
          </p:cNvPr>
          <p:cNvGrpSpPr/>
          <p:nvPr/>
        </p:nvGrpSpPr>
        <p:grpSpPr>
          <a:xfrm>
            <a:off x="4973825" y="776834"/>
            <a:ext cx="2617078" cy="5403766"/>
            <a:chOff x="6978640" y="2845719"/>
            <a:chExt cx="2617078" cy="5403766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320A62F2-BA4E-4838-8A11-B6132B5DE27D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31D5F9AE-D00A-4BFE-9E4B-031005A07068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28DE11EB-7853-422A-96BB-5F94929B4C5B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2C0326-09F9-4E22-88A0-FBAA48FECBEA}"/>
                </a:ext>
              </a:extLst>
            </p:cNvPr>
            <p:cNvSpPr/>
            <p:nvPr/>
          </p:nvSpPr>
          <p:spPr>
            <a:xfrm>
              <a:off x="7152987" y="5140942"/>
              <a:ext cx="244273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предоставить родителям общую картину качества образования школы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1A6C121-4D23-40AC-9F9A-584CE300A3E0}"/>
              </a:ext>
            </a:extLst>
          </p:cNvPr>
          <p:cNvGrpSpPr/>
          <p:nvPr/>
        </p:nvGrpSpPr>
        <p:grpSpPr>
          <a:xfrm>
            <a:off x="7402009" y="780944"/>
            <a:ext cx="2312698" cy="4968769"/>
            <a:chOff x="10219731" y="2853743"/>
            <a:chExt cx="2312698" cy="4968769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D7355DB9-2BD8-4ECE-B9B4-C064DE41A17C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15366E8F-EC21-48FF-A652-B2D0E81655D9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31D70ECE-B17E-4C02-BEFE-2FCE701A6376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02C38E3E-9D4C-4749-A928-34B54E16922D}"/>
                </a:ext>
              </a:extLst>
            </p:cNvPr>
            <p:cNvSpPr/>
            <p:nvPr/>
          </p:nvSpPr>
          <p:spPr>
            <a:xfrm>
              <a:off x="10589567" y="5144856"/>
              <a:ext cx="194286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страции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оценить качество работы учителей</a:t>
              </a: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88C867A4-5CD3-4152-873F-05907E64CB5F}"/>
              </a:ext>
            </a:extLst>
          </p:cNvPr>
          <p:cNvSpPr/>
          <p:nvPr/>
        </p:nvSpPr>
        <p:spPr>
          <a:xfrm>
            <a:off x="947319" y="546917"/>
            <a:ext cx="225000" cy="225000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3C170F42-421E-4F1F-8E41-523A870487F3}"/>
              </a:ext>
            </a:extLst>
          </p:cNvPr>
          <p:cNvSpPr/>
          <p:nvPr/>
        </p:nvSpPr>
        <p:spPr>
          <a:xfrm>
            <a:off x="3511667" y="548497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BF045A6F-3373-4B32-A59C-721E5F0B3118}"/>
              </a:ext>
            </a:extLst>
          </p:cNvPr>
          <p:cNvSpPr/>
          <p:nvPr/>
        </p:nvSpPr>
        <p:spPr>
          <a:xfrm>
            <a:off x="5901817" y="495496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87CDA38-4B87-455A-954D-37C3CC8F1536}"/>
              </a:ext>
            </a:extLst>
          </p:cNvPr>
          <p:cNvSpPr/>
          <p:nvPr/>
        </p:nvSpPr>
        <p:spPr>
          <a:xfrm>
            <a:off x="8352617" y="495496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822DBD-A772-42CB-B341-CF7F29C008B5}"/>
              </a:ext>
            </a:extLst>
          </p:cNvPr>
          <p:cNvSpPr txBox="1"/>
          <p:nvPr/>
        </p:nvSpPr>
        <p:spPr>
          <a:xfrm>
            <a:off x="759095" y="-9439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6F2094-5470-40D5-AE8D-345D3AEFB353}"/>
              </a:ext>
            </a:extLst>
          </p:cNvPr>
          <p:cNvSpPr txBox="1"/>
          <p:nvPr/>
        </p:nvSpPr>
        <p:spPr>
          <a:xfrm>
            <a:off x="3338186" y="-944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99B55F2-F254-4912-A318-44ACF3318B4B}"/>
              </a:ext>
            </a:extLst>
          </p:cNvPr>
          <p:cNvSpPr txBox="1"/>
          <p:nvPr/>
        </p:nvSpPr>
        <p:spPr>
          <a:xfrm>
            <a:off x="5713593" y="-944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58712B-DE84-4FD8-A286-14BD936A768F}"/>
              </a:ext>
            </a:extLst>
          </p:cNvPr>
          <p:cNvSpPr txBox="1"/>
          <p:nvPr/>
        </p:nvSpPr>
        <p:spPr>
          <a:xfrm>
            <a:off x="8174916" y="-5684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B17C4881-8C2A-4F7D-85C2-60AD1C77463E}"/>
              </a:ext>
            </a:extLst>
          </p:cNvPr>
          <p:cNvSpPr/>
          <p:nvPr/>
        </p:nvSpPr>
        <p:spPr>
          <a:xfrm>
            <a:off x="1533554" y="59055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634BF406-0490-4E60-9089-D40FE69E9238}"/>
              </a:ext>
            </a:extLst>
          </p:cNvPr>
          <p:cNvSpPr/>
          <p:nvPr/>
        </p:nvSpPr>
        <p:spPr>
          <a:xfrm>
            <a:off x="1954556" y="58743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FD26D22-C46B-4837-8709-3365D2127097}"/>
              </a:ext>
            </a:extLst>
          </p:cNvPr>
          <p:cNvSpPr/>
          <p:nvPr/>
        </p:nvSpPr>
        <p:spPr>
          <a:xfrm>
            <a:off x="2376246" y="59679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EC64DD0B-47ED-4E1C-BE06-578451B6E4C4}"/>
              </a:ext>
            </a:extLst>
          </p:cNvPr>
          <p:cNvSpPr/>
          <p:nvPr/>
        </p:nvSpPr>
        <p:spPr>
          <a:xfrm>
            <a:off x="2797248" y="59367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58219A4B-7F60-4510-BDF3-863FD5D61E8B}"/>
              </a:ext>
            </a:extLst>
          </p:cNvPr>
          <p:cNvSpPr/>
          <p:nvPr/>
        </p:nvSpPr>
        <p:spPr>
          <a:xfrm>
            <a:off x="4660041" y="59428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27D74F65-4449-4997-A1B0-CB82CD03631E}"/>
              </a:ext>
            </a:extLst>
          </p:cNvPr>
          <p:cNvSpPr/>
          <p:nvPr/>
        </p:nvSpPr>
        <p:spPr>
          <a:xfrm>
            <a:off x="5081043" y="59115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5502733" y="60052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7D43D37D-6A20-4326-8F13-A9D491541185}"/>
              </a:ext>
            </a:extLst>
          </p:cNvPr>
          <p:cNvSpPr/>
          <p:nvPr/>
        </p:nvSpPr>
        <p:spPr>
          <a:xfrm>
            <a:off x="7695943" y="59213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0C8348B9-9140-4BB6-8296-5A1466D5B06E}"/>
              </a:ext>
            </a:extLst>
          </p:cNvPr>
          <p:cNvSpPr/>
          <p:nvPr/>
        </p:nvSpPr>
        <p:spPr>
          <a:xfrm>
            <a:off x="8116945" y="58901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51A6C121-4D23-40AC-9F9A-584CE300A3E0}"/>
              </a:ext>
            </a:extLst>
          </p:cNvPr>
          <p:cNvGrpSpPr/>
          <p:nvPr/>
        </p:nvGrpSpPr>
        <p:grpSpPr>
          <a:xfrm>
            <a:off x="9656764" y="780944"/>
            <a:ext cx="2611180" cy="5412778"/>
            <a:chOff x="10158109" y="2853743"/>
            <a:chExt cx="2611180" cy="541277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D7355DB9-2BD8-4ECE-B9B4-C064DE41A17C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15366E8F-EC21-48FF-A652-B2D0E81655D9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31D70ECE-B17E-4C02-BEFE-2FCE701A6376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02C38E3E-9D4C-4749-A928-34B54E16922D}"/>
                </a:ext>
              </a:extLst>
            </p:cNvPr>
            <p:cNvSpPr/>
            <p:nvPr/>
          </p:nvSpPr>
          <p:spPr>
            <a:xfrm>
              <a:off x="10158109" y="5157978"/>
              <a:ext cx="261118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региональным властям определить уровень школы в областном рейтинге</a:t>
              </a:r>
            </a:p>
          </p:txBody>
        </p:sp>
      </p:grp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EC64DD0B-47ED-4E1C-BE06-578451B6E4C4}"/>
              </a:ext>
            </a:extLst>
          </p:cNvPr>
          <p:cNvSpPr/>
          <p:nvPr/>
        </p:nvSpPr>
        <p:spPr>
          <a:xfrm>
            <a:off x="3112583" y="59428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EC64DD0B-47ED-4E1C-BE06-578451B6E4C4}"/>
              </a:ext>
            </a:extLst>
          </p:cNvPr>
          <p:cNvSpPr/>
          <p:nvPr/>
        </p:nvSpPr>
        <p:spPr>
          <a:xfrm>
            <a:off x="4026480" y="59428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EC64DD0B-47ED-4E1C-BE06-578451B6E4C4}"/>
              </a:ext>
            </a:extLst>
          </p:cNvPr>
          <p:cNvSpPr/>
          <p:nvPr/>
        </p:nvSpPr>
        <p:spPr>
          <a:xfrm>
            <a:off x="4366374" y="58743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6406903" y="59397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6846596" y="58743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7306843" y="58743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0C8348B9-9140-4BB6-8296-5A1466D5B06E}"/>
              </a:ext>
            </a:extLst>
          </p:cNvPr>
          <p:cNvSpPr/>
          <p:nvPr/>
        </p:nvSpPr>
        <p:spPr>
          <a:xfrm>
            <a:off x="9655208" y="58845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8845106" y="58687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75DF57DF-0157-45A4-A1AD-50A7EC7D4244}"/>
              </a:ext>
            </a:extLst>
          </p:cNvPr>
          <p:cNvSpPr/>
          <p:nvPr/>
        </p:nvSpPr>
        <p:spPr>
          <a:xfrm>
            <a:off x="9268721" y="58135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587CDA38-4B87-455A-954D-37C3CC8F1536}"/>
              </a:ext>
            </a:extLst>
          </p:cNvPr>
          <p:cNvSpPr/>
          <p:nvPr/>
        </p:nvSpPr>
        <p:spPr>
          <a:xfrm>
            <a:off x="10668092" y="495496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A58712B-DE84-4FD8-A286-14BD936A768F}"/>
              </a:ext>
            </a:extLst>
          </p:cNvPr>
          <p:cNvSpPr txBox="1"/>
          <p:nvPr/>
        </p:nvSpPr>
        <p:spPr>
          <a:xfrm>
            <a:off x="10470848" y="-408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0C8348B9-9140-4BB6-8296-5A1466D5B06E}"/>
              </a:ext>
            </a:extLst>
          </p:cNvPr>
          <p:cNvSpPr/>
          <p:nvPr/>
        </p:nvSpPr>
        <p:spPr>
          <a:xfrm>
            <a:off x="10033877" y="58050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0C8348B9-9140-4BB6-8296-5A1466D5B06E}"/>
              </a:ext>
            </a:extLst>
          </p:cNvPr>
          <p:cNvSpPr/>
          <p:nvPr/>
        </p:nvSpPr>
        <p:spPr>
          <a:xfrm>
            <a:off x="10397993" y="58687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уководство для получающих зн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543" y="750530"/>
            <a:ext cx="2290160" cy="2283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вартиры-студии: преимущества и недостатки такого вида жиль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51" t="20771" b="1382"/>
          <a:stretch/>
        </p:blipFill>
        <p:spPr bwMode="auto">
          <a:xfrm>
            <a:off x="2486385" y="771917"/>
            <a:ext cx="2393856" cy="22887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ценка качества образования, ГБОУ Школа № 1539, Мос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025" y="992892"/>
            <a:ext cx="1579070" cy="173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едагогический конфликт: как учителю вести себя с учеником — Я Учит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679" y="983648"/>
            <a:ext cx="3208760" cy="1573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Рейтинг эффективности муниципалитетов Подмосковья на 2018 год включает 50  показателей | Администрация Городского округа Подоль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оммерсант&amp;quot; представил свой рейтинг лучших юрфирм - новости Право.р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7849" y="787312"/>
            <a:ext cx="2103864" cy="212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Заголовок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78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  <a:endParaRPr lang="ru-RU" sz="6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38580" y="1308514"/>
            <a:ext cx="115978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в начальной школе проводятся по трём предметам: </a:t>
            </a:r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Викторина по математике с ответами для школьников 1, 2, 3, 4 клас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22" y="3052827"/>
            <a:ext cx="3224107" cy="24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чальная школа. Русский язык. 1 клас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20" t="42138" b="12542"/>
          <a:stretch/>
        </p:blipFill>
        <p:spPr bwMode="auto">
          <a:xfrm>
            <a:off x="5137301" y="3247506"/>
            <a:ext cx="2418854" cy="2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едметная неделя по окружающему миру для учащихся начальной школы — МОУ &amp;quot; Школа-гимназия №6&amp;quot; г. Джанко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221" y="3263606"/>
            <a:ext cx="1390159" cy="2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484" y="5657614"/>
            <a:ext cx="396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547" y="5545248"/>
            <a:ext cx="2900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6645" y="5545248"/>
            <a:ext cx="4575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02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Викторина по математике с ответами для школьников 1, 2, 3, 4 клас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84" y="1871961"/>
            <a:ext cx="5498566" cy="42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269424" y="1225689"/>
            <a:ext cx="655004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выполнении работы 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включает </a:t>
            </a:r>
            <a:r>
              <a:rPr lang="ru-RU" sz="6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заданий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268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Начальная школа. Русский язык. 1 клас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20" t="42138" b="12542"/>
          <a:stretch/>
        </p:blipFill>
        <p:spPr bwMode="auto">
          <a:xfrm>
            <a:off x="0" y="1837161"/>
            <a:ext cx="5263046" cy="43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005953" y="1233082"/>
            <a:ext cx="718604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минут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состоит из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включает в себя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заданий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частей 1 и 2 выполняются в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дни. 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минут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2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45 минут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287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sz="7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339526" y="1408155"/>
            <a:ext cx="75735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мир»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включает в себя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 descr="Предметная неделя по окружающему миру для учащихся начальной школы — МОУ &amp;quot; Школа-гимназия №6&amp;quot; г. Джанко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37" y="1787601"/>
            <a:ext cx="3404938" cy="50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59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  <a:endParaRPr lang="ru-RU" sz="6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1527485"/>
            <a:ext cx="12192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выполнений работ </a:t>
            </a:r>
            <a:endParaRPr lang="ru-RU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пользоваться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рабочими тетрадями, справочниками, калькуляторами.</a:t>
            </a:r>
          </a:p>
          <a:p>
            <a:pPr algn="ctr"/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0" y="4671647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черновик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черновике оцениваться не будут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2359" y="1657723"/>
            <a:ext cx="10409892" cy="2635307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426" y="4552317"/>
            <a:ext cx="11205275" cy="2305683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3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  <a:endParaRPr lang="ru-RU" sz="6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038287" y="1595844"/>
            <a:ext cx="101154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экономии времени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научиться принимать решение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вызвавшее трудности,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уметь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время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012359" y="5207931"/>
            <a:ext cx="1033736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выполнить </a:t>
            </a:r>
            <a:endParaRPr lang="ru-RU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заданий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2359" y="1657723"/>
            <a:ext cx="10409892" cy="3208745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2359" y="5207931"/>
            <a:ext cx="10409892" cy="1461818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6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27363" y="1816608"/>
            <a:ext cx="6133950" cy="4564116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проводятся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по 21 мая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график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ВПР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их проведения коллегиально учителями школы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 descr="Рособрнадзор представил расписание ВПР 2020 г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06944"/>
            <a:ext cx="5513125" cy="37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 txBox="1">
            <a:spLocks/>
          </p:cNvSpPr>
          <p:nvPr/>
        </p:nvSpPr>
        <p:spPr>
          <a:xfrm>
            <a:off x="1828801" y="143130"/>
            <a:ext cx="1036319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  <a:endParaRPr lang="ru-RU" sz="6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3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БАЛЛОВ ЗА ВПР В ОТМЕТКИ</a:t>
            </a:r>
            <a:endParaRPr lang="ru-RU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38580" y="1308514"/>
            <a:ext cx="11597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единый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подход: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25679" t="33648" r="51388" b="55255"/>
          <a:stretch/>
        </p:blipFill>
        <p:spPr>
          <a:xfrm>
            <a:off x="4607867" y="2631953"/>
            <a:ext cx="6741089" cy="1672761"/>
          </a:xfrm>
          <a:prstGeom prst="rect">
            <a:avLst/>
          </a:prstGeom>
        </p:spPr>
      </p:pic>
      <p:pic>
        <p:nvPicPr>
          <p:cNvPr id="9" name="Picture 2" descr="Викторина по математике с ответами для школьников 1, 2, 3, 4 клас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72" y="4079393"/>
            <a:ext cx="3241025" cy="25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467450">
            <a:off x="-124640" y="3110574"/>
            <a:ext cx="4725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/>
          <a:srcRect l="25679" t="55096" r="51388" b="39132"/>
          <a:stretch/>
        </p:blipFill>
        <p:spPr>
          <a:xfrm>
            <a:off x="4607866" y="5823865"/>
            <a:ext cx="6741089" cy="8700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2" cstate="print"/>
          <a:srcRect l="25679" t="44781" r="51388" b="49993"/>
          <a:stretch/>
        </p:blipFill>
        <p:spPr>
          <a:xfrm>
            <a:off x="4607866" y="4289666"/>
            <a:ext cx="6741089" cy="78779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2" cstate="print"/>
          <a:srcRect l="25679" t="49949" r="51388" b="44825"/>
          <a:stretch/>
        </p:blipFill>
        <p:spPr>
          <a:xfrm>
            <a:off x="4608352" y="5052100"/>
            <a:ext cx="6741089" cy="7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4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БАЛЛОВ ЗА ВПР </a:t>
            </a:r>
            <a:b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ОТМЕТКИ</a:t>
            </a:r>
            <a:endParaRPr lang="ru-RU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Начальная школа. Русский язык. 1 клас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20" t="42138" b="12542"/>
          <a:stretch/>
        </p:blipFill>
        <p:spPr bwMode="auto">
          <a:xfrm>
            <a:off x="635446" y="3776457"/>
            <a:ext cx="3146324" cy="26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20820992">
            <a:off x="283049" y="1818345"/>
            <a:ext cx="38511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/>
          <a:srcRect l="25064" t="18891" r="50711" b="69789"/>
          <a:stretch/>
        </p:blipFill>
        <p:spPr>
          <a:xfrm>
            <a:off x="3781770" y="1709754"/>
            <a:ext cx="8105430" cy="1962836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 cstate="print"/>
          <a:srcRect l="25064" t="29954" r="50711" b="64599"/>
          <a:stretch/>
        </p:blipFill>
        <p:spPr>
          <a:xfrm>
            <a:off x="3781770" y="3642039"/>
            <a:ext cx="8105430" cy="944381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3" cstate="print"/>
          <a:srcRect l="25064" t="40499" r="50711" b="54182"/>
          <a:stretch/>
        </p:blipFill>
        <p:spPr>
          <a:xfrm>
            <a:off x="3781770" y="5385771"/>
            <a:ext cx="8105430" cy="92224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3" cstate="print"/>
          <a:srcRect l="25064" t="35013" r="50711" b="59453"/>
          <a:stretch/>
        </p:blipFill>
        <p:spPr>
          <a:xfrm>
            <a:off x="3781770" y="4471941"/>
            <a:ext cx="8105430" cy="9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7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знак вопроса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1" t="3975" r="31550" b="16606"/>
          <a:stretch/>
        </p:blipFill>
        <p:spPr bwMode="auto">
          <a:xfrm>
            <a:off x="157157" y="2007790"/>
            <a:ext cx="2954687" cy="3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0313" y="1772550"/>
            <a:ext cx="6495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6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endParaRPr lang="ru-RU" sz="6000" b="1" u="sng" dirty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2966" y="3253446"/>
            <a:ext cx="9130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ВПР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8358" y="4734342"/>
            <a:ext cx="90792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1920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 rotWithShape="1">
          <a:blip r:embed="rId2" cstate="print"/>
          <a:srcRect l="25607" t="57293" r="50420" b="28343"/>
          <a:stretch/>
        </p:blipFill>
        <p:spPr>
          <a:xfrm>
            <a:off x="4362138" y="1837920"/>
            <a:ext cx="7829862" cy="226938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82592"/>
            <a:ext cx="103631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БАЛЛОВ ЗА ВПР </a:t>
            </a:r>
            <a:b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ОТМЕТКИ</a:t>
            </a:r>
            <a:endParaRPr lang="ru-RU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Предметная неделя по окружающему миру для учащихся начальной школы — МОУ &amp;quot; Школа-гимназия №6&amp;quot; г. Джанко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351" y="3140438"/>
            <a:ext cx="2410899" cy="35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748063">
            <a:off x="-48886" y="1780326"/>
            <a:ext cx="52354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</a:p>
          <a:p>
            <a:pPr algn="ctr"/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 cstate="print"/>
          <a:srcRect l="25607" t="81619" r="50420" b="11740"/>
          <a:stretch/>
        </p:blipFill>
        <p:spPr>
          <a:xfrm>
            <a:off x="4362138" y="5681273"/>
            <a:ext cx="7829862" cy="1049309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 rotWithShape="1">
          <a:blip r:embed="rId2" cstate="print"/>
          <a:srcRect l="25607" t="71372" r="50420" b="23220"/>
          <a:stretch/>
        </p:blipFill>
        <p:spPr>
          <a:xfrm>
            <a:off x="4362138" y="4066891"/>
            <a:ext cx="7829862" cy="85444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2" cstate="print"/>
          <a:srcRect l="25607" t="76390" r="50420" b="17918"/>
          <a:stretch/>
        </p:blipFill>
        <p:spPr>
          <a:xfrm>
            <a:off x="4362138" y="4862836"/>
            <a:ext cx="7829862" cy="8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40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9" y="198986"/>
            <a:ext cx="10103081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</a:t>
            </a:r>
            <a:b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ВПР</a:t>
            </a:r>
            <a:endParaRPr lang="ru-RU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дготовка к ВПР (4 класс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55"/>
          <a:stretch/>
        </p:blipFill>
        <p:spPr bwMode="auto">
          <a:xfrm>
            <a:off x="381074" y="3557998"/>
            <a:ext cx="6315563" cy="28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061982" y="1602939"/>
            <a:ext cx="4883832" cy="4991455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ВПР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систематизированное  повторение учебного материала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которого определяется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отработано всеми учащимися, а что требует дальнейшего закрепления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19523" y="1758692"/>
            <a:ext cx="5638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ОСЕНЬЮ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Подготовка к ВПР (4 класс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2" r="8978" b="83516"/>
          <a:stretch/>
        </p:blipFill>
        <p:spPr bwMode="auto">
          <a:xfrm>
            <a:off x="183295" y="2552468"/>
            <a:ext cx="6513342" cy="10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62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9" y="198986"/>
            <a:ext cx="10103081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  <a:endParaRPr lang="ru-RU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3023" y="1806615"/>
            <a:ext cx="7500423" cy="1674834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заданий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того, насколько усвоен каждый из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дготовка к ВПР (4 класс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6" b="3259"/>
          <a:stretch/>
        </p:blipFill>
        <p:spPr bwMode="auto">
          <a:xfrm>
            <a:off x="296251" y="1935283"/>
            <a:ext cx="3248807" cy="1417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70" y="3763515"/>
            <a:ext cx="11909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организации данной работы целесообразно оценить, не присущи ли выявленные трудности для большей части класса, и при необходимости организовать усиленную работу на отработку тем, которые больше всего вызывают затруднения у класса.</a:t>
            </a:r>
            <a:endParaRPr lang="ru-RU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знак вопроса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1" t="3975" r="31550" b="16606"/>
          <a:stretch/>
        </p:blipFill>
        <p:spPr bwMode="auto">
          <a:xfrm>
            <a:off x="157157" y="2007790"/>
            <a:ext cx="2954687" cy="3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0313" y="1772550"/>
            <a:ext cx="6261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БАЛЛЫ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ВПР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2966" y="3253446"/>
            <a:ext cx="9129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6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</a:t>
            </a:r>
            <a:endParaRPr lang="ru-RU" sz="6000" b="1" u="sng" dirty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4260" y="4716096"/>
            <a:ext cx="87682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0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знак вопроса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1" t="3975" r="31550" b="16606"/>
          <a:stretch/>
        </p:blipFill>
        <p:spPr bwMode="auto">
          <a:xfrm>
            <a:off x="157157" y="2007790"/>
            <a:ext cx="2954687" cy="3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11844" y="2560725"/>
            <a:ext cx="86065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САЙТЫ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8" y="0"/>
            <a:ext cx="10103081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Всероссийские проверочные работы весной 2021 года напишут более 50 тысяч  школьников Томской области | Департамент общего образования Том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743200" y="1572750"/>
            <a:ext cx="12036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</a:t>
            </a:r>
          </a:p>
          <a:p>
            <a:r>
              <a:rPr lang="ru-RU" alt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</a:t>
            </a:r>
          </a:p>
          <a:p>
            <a:r>
              <a:rPr lang="ru-RU" alt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alt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71" t="25292" r="11706" b="49092"/>
          <a:stretch/>
        </p:blipFill>
        <p:spPr>
          <a:xfrm>
            <a:off x="1811670" y="4322843"/>
            <a:ext cx="931530" cy="1567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95" t="25292" r="26929" b="49092"/>
          <a:stretch/>
        </p:blipFill>
        <p:spPr>
          <a:xfrm>
            <a:off x="1764979" y="3051185"/>
            <a:ext cx="1008186" cy="1567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7" t="25292" r="42463" b="49092"/>
          <a:stretch/>
        </p:blipFill>
        <p:spPr>
          <a:xfrm>
            <a:off x="0" y="1779527"/>
            <a:ext cx="2743200" cy="15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30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8" y="0"/>
            <a:ext cx="10103081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643" y="3978441"/>
            <a:ext cx="11293642" cy="2684911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4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проверочные работы, проводимые по отдельным учебным предметам для </a:t>
            </a: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уровня подготовки школьников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учётом требований </a:t>
            </a:r>
            <a:r>
              <a:rPr lang="ru-RU" sz="4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ВСЕРОССИЙСКИЕ ПРОВЕРОЧНЫЕ РАБ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520" y="1545488"/>
            <a:ext cx="6784848" cy="22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4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8" y="0"/>
            <a:ext cx="10103081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44197" y="1756466"/>
            <a:ext cx="440364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</a:p>
          <a:p>
            <a:r>
              <a:rPr lang="ru-RU" altLang="ru-RU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работы</a:t>
            </a:r>
            <a:r>
              <a:rPr lang="ru-RU" alt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школ.</a:t>
            </a:r>
            <a:endParaRPr lang="ru-RU" alt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исунки школы для срисовки (37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846" y="1893196"/>
            <a:ext cx="6653280" cy="44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93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918" y="0"/>
            <a:ext cx="10103081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8769" y="1602939"/>
            <a:ext cx="5967045" cy="4991455"/>
          </a:xfrm>
          <a:prstGeom prst="roundRect">
            <a:avLst>
              <a:gd name="adj" fmla="val 8120"/>
            </a:avLst>
          </a:pr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судьбу школьника.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ученики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начальной школы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в 5 класс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результатов ВПР.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лишь показатель уровня подготовки конкретного ученика.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учащимся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как четвертные или годовые отметки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ВПР (рисунок) - ГБОУ школа №2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82" y="1524549"/>
            <a:ext cx="4908795" cy="50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56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60D72-CE0D-49F7-A206-CFC85E9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14" y="164592"/>
            <a:ext cx="10103081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ПРОВОДЯТ</a:t>
            </a:r>
            <a:endParaRPr lang="ru-RU" sz="8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ВСЕРОССИЙСКИЕ ПРОВЕРОЧНЫЕ РАБ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85" y="1984400"/>
            <a:ext cx="12082315" cy="39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11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466</Words>
  <Application>Microsoft Office PowerPoint</Application>
  <PresentationFormat>Произвольный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ЧТО ТАКОЕ ВПР</vt:lpstr>
      <vt:lpstr>ЧТО ТАКОЕ ВПР</vt:lpstr>
      <vt:lpstr>ЧТО ТАКОЕ ВПР</vt:lpstr>
      <vt:lpstr>ЧТО ТАКОЕ ВПР</vt:lpstr>
      <vt:lpstr>ЗАЧЕМ ПРОВОДЯТ</vt:lpstr>
      <vt:lpstr>Слайд 10</vt:lpstr>
      <vt:lpstr>ОРГАНИЗАЦИОННЫЕ МОМЕНТЫ</vt:lpstr>
      <vt:lpstr>МАТЕМАТИКА</vt:lpstr>
      <vt:lpstr>РУССКИЙ ЯЗЫК</vt:lpstr>
      <vt:lpstr>ОКРУЖАЮЩИЙ МИР</vt:lpstr>
      <vt:lpstr>ОРГАНИЗАЦИОННЫЕ МОМЕНТЫ</vt:lpstr>
      <vt:lpstr>ОРГАНИЗАЦИОННЫЕ МОМЕНТЫ</vt:lpstr>
      <vt:lpstr>Слайд 17</vt:lpstr>
      <vt:lpstr>ПЕРЕВОД БАЛЛОВ ЗА ВПР В ОТМЕТКИ</vt:lpstr>
      <vt:lpstr>ПЕРЕВОД БАЛЛОВ ЗА ВПР  В ОТМЕТКИ</vt:lpstr>
      <vt:lpstr>ПЕРЕВОД БАЛЛОВ ЗА ВПР  В ОТМЕТКИ</vt:lpstr>
      <vt:lpstr>КАК ПОДГОТОВИТЬСЯ  К ВПР</vt:lpstr>
      <vt:lpstr>АЛГОРИТМ ПОДГОТОВКИ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анна</cp:lastModifiedBy>
  <cp:revision>67</cp:revision>
  <dcterms:created xsi:type="dcterms:W3CDTF">2021-05-01T17:59:24Z</dcterms:created>
  <dcterms:modified xsi:type="dcterms:W3CDTF">2024-02-07T09:14:18Z</dcterms:modified>
</cp:coreProperties>
</file>