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1" r:id="rId1"/>
    <p:sldMasterId id="2147483676" r:id="rId2"/>
  </p:sldMasterIdLst>
  <p:notesMasterIdLst>
    <p:notesMasterId r:id="rId42"/>
  </p:notesMasterIdLst>
  <p:handoutMasterIdLst>
    <p:handoutMasterId r:id="rId43"/>
  </p:handoutMasterIdLst>
  <p:sldIdLst>
    <p:sldId id="306" r:id="rId3"/>
    <p:sldId id="422" r:id="rId4"/>
    <p:sldId id="393" r:id="rId5"/>
    <p:sldId id="392" r:id="rId6"/>
    <p:sldId id="423" r:id="rId7"/>
    <p:sldId id="430" r:id="rId8"/>
    <p:sldId id="431" r:id="rId9"/>
    <p:sldId id="450" r:id="rId10"/>
    <p:sldId id="435" r:id="rId11"/>
    <p:sldId id="436" r:id="rId12"/>
    <p:sldId id="437" r:id="rId13"/>
    <p:sldId id="438" r:id="rId14"/>
    <p:sldId id="440" r:id="rId15"/>
    <p:sldId id="439" r:id="rId16"/>
    <p:sldId id="441" r:id="rId17"/>
    <p:sldId id="426" r:id="rId18"/>
    <p:sldId id="399" r:id="rId19"/>
    <p:sldId id="400" r:id="rId20"/>
    <p:sldId id="402" r:id="rId21"/>
    <p:sldId id="403" r:id="rId22"/>
    <p:sldId id="343" r:id="rId23"/>
    <p:sldId id="348" r:id="rId24"/>
    <p:sldId id="350" r:id="rId25"/>
    <p:sldId id="349" r:id="rId26"/>
    <p:sldId id="351" r:id="rId27"/>
    <p:sldId id="346" r:id="rId28"/>
    <p:sldId id="344" r:id="rId29"/>
    <p:sldId id="352" r:id="rId30"/>
    <p:sldId id="428" r:id="rId31"/>
    <p:sldId id="413" r:id="rId32"/>
    <p:sldId id="329" r:id="rId33"/>
    <p:sldId id="442" r:id="rId34"/>
    <p:sldId id="443" r:id="rId35"/>
    <p:sldId id="363" r:id="rId36"/>
    <p:sldId id="448" r:id="rId37"/>
    <p:sldId id="446" r:id="rId38"/>
    <p:sldId id="445" r:id="rId39"/>
    <p:sldId id="449" r:id="rId40"/>
    <p:sldId id="321" r:id="rId41"/>
  </p:sldIdLst>
  <p:sldSz cx="12192000" cy="792162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23A"/>
    <a:srgbClr val="CE5A4A"/>
    <a:srgbClr val="415C79"/>
    <a:srgbClr val="E7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" y="67"/>
      </p:cViewPr>
      <p:guideLst>
        <p:guide orient="horz" pos="24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5171E-03C2-4841-8504-777692A123D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5A31-3CE8-4303-BEC9-C87430D5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84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143000"/>
            <a:ext cx="4749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B362D4A5-E183-3B56-A22B-0F386E6F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>
            <a:extLst>
              <a:ext uri="{FF2B5EF4-FFF2-40B4-BE49-F238E27FC236}">
                <a16:creationId xmlns:a16="http://schemas.microsoft.com/office/drawing/2014/main" id="{0C4D2E19-BCCB-B156-38BE-D780E4308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685800"/>
            <a:ext cx="5276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1:notes">
            <a:extLst>
              <a:ext uri="{FF2B5EF4-FFF2-40B4-BE49-F238E27FC236}">
                <a16:creationId xmlns:a16="http://schemas.microsoft.com/office/drawing/2014/main" id="{939CD37A-302C-B441-F97A-CFE21D9095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64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EC300119-2C6D-95F8-87FC-67319D6C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>
            <a:extLst>
              <a:ext uri="{FF2B5EF4-FFF2-40B4-BE49-F238E27FC236}">
                <a16:creationId xmlns:a16="http://schemas.microsoft.com/office/drawing/2014/main" id="{C8A97801-1AFC-83DC-EE5B-30B279EF0D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685800"/>
            <a:ext cx="5276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5:notes">
            <a:extLst>
              <a:ext uri="{FF2B5EF4-FFF2-40B4-BE49-F238E27FC236}">
                <a16:creationId xmlns:a16="http://schemas.microsoft.com/office/drawing/2014/main" id="{58B250B7-2BF1-0B5C-C6B5-70385DC32F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5:notes">
            <a:extLst>
              <a:ext uri="{FF2B5EF4-FFF2-40B4-BE49-F238E27FC236}">
                <a16:creationId xmlns:a16="http://schemas.microsoft.com/office/drawing/2014/main" id="{DC8AA2C8-7D7C-A287-F7E2-01437A1E16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3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67A0900A-D5D1-1537-BEBA-DA2D0655E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>
            <a:extLst>
              <a:ext uri="{FF2B5EF4-FFF2-40B4-BE49-F238E27FC236}">
                <a16:creationId xmlns:a16="http://schemas.microsoft.com/office/drawing/2014/main" id="{57A99808-EAE5-8C41-ACAC-FEB69CD156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685800"/>
            <a:ext cx="5276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>
            <a:extLst>
              <a:ext uri="{FF2B5EF4-FFF2-40B4-BE49-F238E27FC236}">
                <a16:creationId xmlns:a16="http://schemas.microsoft.com/office/drawing/2014/main" id="{03CD6F89-90CC-81BB-125A-7C25BD811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69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8988" y="685800"/>
            <a:ext cx="527843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B51F6B9-26BD-4B76-B6B3-83AB34FBB593}" type="slidenum">
              <a:rPr lang="ru-RU" altLang="ru-RU" sz="1200"/>
              <a:pPr algn="r" eaLnBrk="1" hangingPunct="1"/>
              <a:t>39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17404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573213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30475" y="2217738"/>
            <a:ext cx="193675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8" y="100013"/>
            <a:ext cx="2206625" cy="308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279525"/>
            <a:ext cx="3568700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3" y="2733675"/>
            <a:ext cx="3544887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651375"/>
            <a:ext cx="258762" cy="2222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573213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100013"/>
            <a:ext cx="2203450" cy="308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279525"/>
            <a:ext cx="3570288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3" y="2733675"/>
            <a:ext cx="3544887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651375"/>
            <a:ext cx="258762" cy="2222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5108435"/>
            <a:ext cx="8636000" cy="70075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5108435"/>
            <a:ext cx="8636000" cy="70075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51345"/>
            <a:ext cx="2717800" cy="7569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51345"/>
            <a:ext cx="7950200" cy="7569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88921"/>
            <a:ext cx="85344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96433"/>
            <a:ext cx="9144000" cy="27579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60687"/>
            <a:ext cx="9144000" cy="19125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7342188"/>
            <a:ext cx="2743200" cy="4222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F6C01-9B73-4ADC-9F06-D5337ECC5B3E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7342188"/>
            <a:ext cx="4114800" cy="4222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CC7-9C63-422B-AFAD-8C4B9BB5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614488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087312" y="4683030"/>
            <a:ext cx="258762" cy="222250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948015"/>
            <a:ext cx="8636000" cy="2110512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644650"/>
            <a:ext cx="3169926" cy="19598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212015"/>
            <a:ext cx="2978630" cy="1985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045"/>
            <a:ext cx="4337384" cy="2879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555964"/>
            <a:ext cx="3118894" cy="3195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66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986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6896100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992938"/>
            <a:ext cx="2998788" cy="8223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981825"/>
            <a:ext cx="9047162" cy="823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8" y="0"/>
            <a:ext cx="18256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830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3" y="134938"/>
            <a:ext cx="18621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664957"/>
            <a:ext cx="8636000" cy="211243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988352"/>
            <a:ext cx="8940800" cy="79216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7010400"/>
            <a:ext cx="2743200" cy="792163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74638"/>
            <a:ext cx="7823200" cy="420687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65113"/>
            <a:ext cx="1117600" cy="43815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64055"/>
            <a:ext cx="10871200" cy="114423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848380"/>
            <a:ext cx="10871200" cy="5193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79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760538"/>
            <a:ext cx="12192000" cy="1320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9438"/>
            <a:ext cx="1727200" cy="1143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849438"/>
            <a:ext cx="10363200" cy="1143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3168651"/>
            <a:ext cx="9497484" cy="193273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48380"/>
            <a:ext cx="10160000" cy="1144235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024063"/>
            <a:ext cx="1727200" cy="80962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15399"/>
            <a:ext cx="10871200" cy="100487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2024415"/>
            <a:ext cx="5181600" cy="739352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2024415"/>
            <a:ext cx="5181600" cy="739352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12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7218363"/>
            <a:ext cx="711200" cy="438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15399"/>
            <a:ext cx="10769600" cy="1004872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2024415"/>
            <a:ext cx="2133600" cy="5017029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2024415"/>
            <a:ext cx="8534400" cy="5105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9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5281613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5386388"/>
            <a:ext cx="1951038" cy="8239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5376863"/>
            <a:ext cx="10133012" cy="8223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79327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6337300"/>
            <a:ext cx="9753600" cy="792163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5369101"/>
            <a:ext cx="9753600" cy="792163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527756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7218363"/>
            <a:ext cx="355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5391150"/>
            <a:ext cx="1930400" cy="766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7218363"/>
            <a:ext cx="609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3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792162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703263"/>
            <a:ext cx="304800" cy="72183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61753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704146"/>
            <a:ext cx="2743200" cy="63721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704145"/>
            <a:ext cx="7416800" cy="63721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7218363"/>
            <a:ext cx="2946400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7218363"/>
            <a:ext cx="7431088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32750" y="146050"/>
            <a:ext cx="617538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848382"/>
            <a:ext cx="10972800" cy="5227906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7213600"/>
            <a:ext cx="3860800" cy="550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090380"/>
            <a:ext cx="103632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57524"/>
            <a:ext cx="103632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773198"/>
            <a:ext cx="5386917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512181"/>
            <a:ext cx="5386917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773198"/>
            <a:ext cx="5389033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2181"/>
            <a:ext cx="5389033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15397"/>
            <a:ext cx="4011084" cy="13422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315400"/>
            <a:ext cx="6815667" cy="6760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657676"/>
            <a:ext cx="4011084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545137"/>
            <a:ext cx="73152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07812"/>
            <a:ext cx="7315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199772"/>
            <a:ext cx="73152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7511972"/>
            <a:ext cx="11437344" cy="417219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595438"/>
            <a:ext cx="113490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50800"/>
            <a:ext cx="9321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7513638"/>
            <a:ext cx="711200" cy="4079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7567613"/>
            <a:ext cx="711200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263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300163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2297113"/>
            <a:ext cx="108712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425575"/>
            <a:ext cx="12192000" cy="368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77963"/>
            <a:ext cx="711200" cy="5699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477963"/>
            <a:ext cx="11404600" cy="5699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470025"/>
            <a:ext cx="711200" cy="2809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6" y="4633993"/>
            <a:ext cx="3313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0" y="50800"/>
            <a:ext cx="69326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3001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-materialy/tipovoj-komplekt-dokumentov/" TargetMode="External"/><Relationship Id="rId2" Type="http://schemas.openxmlformats.org/officeDocument/2006/relationships/hyperlink" Target="https://edsoo.ru/2023/08/06/metodicheskie-rekomendaczii-po-organi-5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61740" y="5074418"/>
            <a:ext cx="11625943" cy="23814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/>
              <a:t>Проектная деятельность на уроках: миф или реальность?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                                            </a:t>
            </a:r>
            <a:r>
              <a:rPr lang="ru-RU" dirty="0">
                <a:solidFill>
                  <a:srgbClr val="FF0000"/>
                </a:solidFill>
              </a:rPr>
              <a:t>Молодцова И.В., доцент КК ИПК, </a:t>
            </a:r>
            <a:r>
              <a:rPr lang="ru-RU" dirty="0" err="1">
                <a:solidFill>
                  <a:srgbClr val="FF0000"/>
                </a:solidFill>
              </a:rPr>
              <a:t>к.п.н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b="0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17950" y="7180263"/>
            <a:ext cx="730885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EAA91-C64B-0D32-74B9-9CFE1C98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2. Реализация проекта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BB59A-FD0E-22B1-9843-99C71A766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4856"/>
            <a:ext cx="12033250" cy="6368528"/>
          </a:xfrm>
        </p:spPr>
        <p:txBody>
          <a:bodyPr/>
          <a:lstStyle/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разработка способов решения проблемы и составление оптимального плана проектной деятельности (что выполнить?), выявление имеющихся и недостающих ресурсов, распределение обязанностей,</a:t>
            </a:r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самостоятельный поиск источников и разноплановая работа с ними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времени потребуется для реализации?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будут делать ученики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и как обсуждаются этапы реализации?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акие вопросы и задания предлагаем учащимся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Каким образом будет контролироваться (сопровождаться) деятельность школьников?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дидактические материалы и оборудование необходимы на этом этапе учебного проекта?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68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139CD-AFC2-8092-592A-7EF94FBC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3. Демонстрация (презентация) результатов проекта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0058F-D72E-1566-A740-1FF3FE0D3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04900"/>
            <a:ext cx="11349038" cy="584993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850890" algn="r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демонстрации (презентации) результата детского продукта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850890" algn="r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Критерии/показатели/индикаторы оценки детского продукта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Опишите конкретные критерии/показатели/индикаторы, которые используются при оценке детского продукта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делают ученики самостоятельно?</a:t>
            </a:r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и когда происходит поддержка учителя учеников (через какие формы и способы)?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Предусмотрена ли рефлексия (где и как)?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дидактические материалы и оборудование необходимы на этом этапе учебного проекта?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850890" algn="r"/>
              </a:tabLst>
            </a:pP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850890" algn="r"/>
              </a:tabLst>
            </a:pP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850890" algn="r"/>
              </a:tabLst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517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F7334-3DE2-4137-DB8D-E4FD88C9A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82113-BA07-4AAA-D192-ADF8BAF8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Особенности организации проектной деятельности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 рамках урочной деятельности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45F2DB4-826A-0632-4102-136003AF0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237129"/>
            <a:ext cx="11349038" cy="5717709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Формы организации проектной деятельности на уроках</a:t>
            </a:r>
            <a:endParaRPr lang="ru-RU" dirty="0"/>
          </a:p>
          <a:p>
            <a:r>
              <a:rPr lang="ru-RU" u="sng" dirty="0">
                <a:solidFill>
                  <a:srgbClr val="FF0000"/>
                </a:solidFill>
              </a:rPr>
              <a:t>1. Проектная задача</a:t>
            </a:r>
            <a:r>
              <a:rPr lang="ru-RU" u="sng" dirty="0"/>
              <a:t> </a:t>
            </a:r>
            <a:r>
              <a:rPr lang="ru-RU" dirty="0"/>
              <a:t>– задача, в которой через систему или набор заданий целенаправленно стимулируется система детских действий, направленных на получение еще никогда не существовавшего в практике ребенка результата («продукта»)</a:t>
            </a:r>
          </a:p>
          <a:p>
            <a:r>
              <a:rPr lang="ru-RU" dirty="0"/>
              <a:t>непродолжительная по времени деятельность обучающихся (до 10-15 мин) в проблемной ситуации, предложенной учителем и ставящей школьников перед необходимостью нахождения практического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95866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6C867-F73B-EEB2-C978-9F0306298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0B705-B3F7-A858-CF2E-6AAF1DE8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2F157-64DF-154E-9A16-C8B36B4C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311972"/>
            <a:ext cx="11349038" cy="664286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effectLst/>
                <a:latin typeface="Carlito"/>
                <a:ea typeface="Times New Roman" panose="02020603050405020304" pitchFamily="18" charset="0"/>
              </a:rPr>
              <a:t>Примерное тематическое планирование курса «Обществознание. 6–9» на основе федеральной рабочей программы ООО с указанием проектных заданий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6EADB6-2ACC-C664-6378-638D6D07C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3736"/>
              </p:ext>
            </p:extLst>
          </p:nvPr>
        </p:nvGraphicFramePr>
        <p:xfrm>
          <a:off x="268940" y="1366072"/>
          <a:ext cx="11569047" cy="570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52332" imgH="3511702" progId="Word.Document.12">
                  <p:embed/>
                </p:oleObj>
              </mc:Choice>
              <mc:Fallback>
                <p:oleObj name="Document" r:id="rId2" imgW="9252332" imgH="3511702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A59F55D8-4985-4DB2-1F91-22D3C297E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8940" y="1366072"/>
                        <a:ext cx="11569047" cy="5701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92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39EC-8ABE-2A69-8885-F4FBB378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43085-1CCA-283F-8EDB-85D91EDD8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</a:rPr>
              <a:t>2. Мини-проекты</a:t>
            </a:r>
            <a:r>
              <a:rPr lang="ru-RU" dirty="0"/>
              <a:t> – организация самостоятельной деятельности обучающихся в течение одного или двух уроков,  включают </a:t>
            </a:r>
            <a:r>
              <a:rPr lang="ru-RU" i="1" dirty="0" err="1"/>
              <a:t>проблематизацию</a:t>
            </a:r>
            <a:r>
              <a:rPr lang="ru-RU" i="1" dirty="0"/>
              <a:t>, практическую реализацию и презентацию школьниками проектных результатов</a:t>
            </a:r>
            <a:r>
              <a:rPr lang="ru-RU" dirty="0"/>
              <a:t> при участии (руководстве и/или консультировании)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54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A7E36-F935-751C-CC33-B60B097A2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F7B3-6E5B-9B7C-FE31-40782206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7DA7258-CAD3-16CF-A0F6-899DC9A9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04" y="1245476"/>
            <a:ext cx="11682029" cy="570936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u="sng" dirty="0">
                <a:solidFill>
                  <a:srgbClr val="FF0000"/>
                </a:solidFill>
              </a:rPr>
              <a:t>Учебные проекты </a:t>
            </a:r>
            <a:r>
              <a:rPr lang="ru-RU" dirty="0"/>
              <a:t>– увязка проблематики проектов с программно-тематическим содержанием, выполнение проектов на уроках, выбор темы/проблемы проекта имеет личный смысл для ученика;</a:t>
            </a:r>
          </a:p>
          <a:p>
            <a:r>
              <a:rPr lang="ru-RU" dirty="0">
                <a:solidFill>
                  <a:srgbClr val="FF0000"/>
                </a:solidFill>
              </a:rPr>
              <a:t>4. </a:t>
            </a:r>
            <a:r>
              <a:rPr lang="ru-RU" u="sng" dirty="0">
                <a:solidFill>
                  <a:srgbClr val="FF0000"/>
                </a:solidFill>
              </a:rPr>
              <a:t>Социальные проекты </a:t>
            </a:r>
            <a:r>
              <a:rPr lang="ru-RU" dirty="0"/>
              <a:t>– поиск практического решения социальной проблемы определенной аудитории, проблематика и выполнение не связаны напрямую с программным содержанием и задачами учебного процесса, проекты в виде акций и мероприятий в социуме (преимущественно за пределами школы – в масштабах городского или сельского поселения, муниципального района, городского округа, региона).</a:t>
            </a:r>
          </a:p>
        </p:txBody>
      </p:sp>
    </p:spTree>
    <p:extLst>
      <p:ext uri="{BB962C8B-B14F-4D97-AF65-F5344CB8AC3E}">
        <p14:creationId xmlns:p14="http://schemas.microsoft.com/office/powerpoint/2010/main" val="360828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DFE1C-D258-D991-FDC7-6BA15E784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F046F-E415-59C9-6BE5-8D66CD66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Где искать тему проекта?...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EE439-CD04-8D4A-A48C-088BCAD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8189"/>
            <a:ext cx="12191999" cy="5986650"/>
          </a:xfrm>
        </p:spPr>
        <p:txBody>
          <a:bodyPr/>
          <a:lstStyle/>
          <a:p>
            <a:r>
              <a:rPr lang="ru-RU" sz="2800" dirty="0"/>
              <a:t>присоединение к существующим федеральным \ региональным программам \\ </a:t>
            </a:r>
            <a:r>
              <a:rPr lang="ru-RU" sz="2800" dirty="0" err="1"/>
              <a:t>ГлобалЛаб</a:t>
            </a:r>
            <a:r>
              <a:rPr lang="ru-RU" sz="2800" dirty="0"/>
              <a:t>, конкурсы разных уровней (исследовательские, творческие, практико-ориентированные проекты)</a:t>
            </a:r>
          </a:p>
          <a:p>
            <a:r>
              <a:rPr lang="ru-RU" sz="2800" dirty="0"/>
              <a:t>собственная заинтересованность школьников </a:t>
            </a:r>
          </a:p>
          <a:p>
            <a:r>
              <a:rPr lang="ru-RU" sz="2800" dirty="0"/>
              <a:t>неудовлетворенность ситуацией, в которой находится будущий разработчик проекта \ исследователь (…) социальные проекты</a:t>
            </a:r>
          </a:p>
          <a:p>
            <a:r>
              <a:rPr lang="ru-RU" sz="2800" dirty="0"/>
              <a:t>желание более глубоко разобраться в учебном предмете (…) учебные проекты </a:t>
            </a:r>
          </a:p>
          <a:p>
            <a:r>
              <a:rPr lang="ru-RU" sz="2800" dirty="0"/>
              <a:t>различные актуальные ситуации, ежедневно освещаемые в СМИ, влияющие на жизнь страны, региона, больших групп людей и территорий, затрагивающие и будоражащие мысль (…) </a:t>
            </a:r>
          </a:p>
          <a:p>
            <a:pPr marL="0" indent="0">
              <a:buNone/>
            </a:pPr>
            <a:r>
              <a:rPr lang="ru-RU" sz="2800" dirty="0"/>
              <a:t>\\ Индивидуальный проект. 10 – 11 </a:t>
            </a:r>
            <a:r>
              <a:rPr lang="ru-RU" sz="2800" dirty="0" err="1"/>
              <a:t>кл</a:t>
            </a:r>
            <a:r>
              <a:rPr lang="ru-RU" sz="2800" dirty="0"/>
              <a:t>.: учебное пособие для </a:t>
            </a:r>
            <a:r>
              <a:rPr lang="ru-RU" sz="2800" dirty="0" err="1"/>
              <a:t>общеобраз</a:t>
            </a:r>
            <a:r>
              <a:rPr lang="ru-RU" sz="2800" dirty="0"/>
              <a:t>. организаций \ М.В. </a:t>
            </a:r>
            <a:r>
              <a:rPr lang="ru-RU" sz="2800" dirty="0" err="1"/>
              <a:t>Половкова</a:t>
            </a:r>
            <a:r>
              <a:rPr lang="ru-RU" sz="2800" dirty="0"/>
              <a:t> и др. – М., 2019. – с. 39 – 42</a:t>
            </a:r>
          </a:p>
        </p:txBody>
      </p:sp>
    </p:spTree>
    <p:extLst>
      <p:ext uri="{BB962C8B-B14F-4D97-AF65-F5344CB8AC3E}">
        <p14:creationId xmlns:p14="http://schemas.microsoft.com/office/powerpoint/2010/main" val="304924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4DB60-DFD7-EC57-FA7D-F719C0B4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Проблема с проблемой …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C6C7A-C00E-E765-0690-867CB83F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Что такое проблема и почему важно, чтобы школьники научились формулировать ее самостоятельно? </a:t>
            </a:r>
          </a:p>
          <a:p>
            <a:pPr marL="0" indent="0">
              <a:buNone/>
            </a:pPr>
            <a:r>
              <a:rPr lang="ru-RU" dirty="0"/>
              <a:t>2. Как ученые «находят» проблемы и в каком виде формулируют их в своих проектах? </a:t>
            </a:r>
          </a:p>
          <a:p>
            <a:pPr marL="0" indent="0">
              <a:buNone/>
            </a:pPr>
            <a:r>
              <a:rPr lang="ru-RU" dirty="0"/>
              <a:t>3. Какими способами школьники разных возрастов могут описывать проблемную ситуацию, побудившую их заниматься проектом? </a:t>
            </a:r>
          </a:p>
          <a:p>
            <a:pPr marL="0" indent="0">
              <a:buNone/>
            </a:pPr>
            <a:r>
              <a:rPr lang="ru-RU" dirty="0"/>
              <a:t>4. В чем заключается участие педагога в «поиске проблемы»?</a:t>
            </a:r>
          </a:p>
        </p:txBody>
      </p:sp>
    </p:spTree>
    <p:extLst>
      <p:ext uri="{BB962C8B-B14F-4D97-AF65-F5344CB8AC3E}">
        <p14:creationId xmlns:p14="http://schemas.microsoft.com/office/powerpoint/2010/main" val="153480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BBDCC-0E57-0D1D-91AD-0E7B9AA2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F550E15-F2DF-0024-1E72-03CAFE372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558" y="1595438"/>
            <a:ext cx="9527822" cy="5359400"/>
          </a:xfrm>
        </p:spPr>
      </p:pic>
    </p:spTree>
    <p:extLst>
      <p:ext uri="{BB962C8B-B14F-4D97-AF65-F5344CB8AC3E}">
        <p14:creationId xmlns:p14="http://schemas.microsoft.com/office/powerpoint/2010/main" val="13055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0E52D-756F-0AEE-7FC7-530B31FB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3C49E-130B-9BF1-F175-916508497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64D06-5EF9-CBF2-1D94-1013E461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81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9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DE2E-B66E-1AB6-2C13-64790FE5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помощь учителю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76EC22-03E1-4F8B-F954-00E43853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9402"/>
            <a:ext cx="11837988" cy="5685436"/>
          </a:xfrm>
        </p:spPr>
        <p:txBody>
          <a:bodyPr/>
          <a:lstStyle/>
          <a:p>
            <a:r>
              <a:rPr lang="ru-RU" sz="2400" i="0" dirty="0">
                <a:effectLst/>
                <a:latin typeface="Inter"/>
              </a:rPr>
              <a:t>Обновленный ФГОС</a:t>
            </a:r>
          </a:p>
          <a:p>
            <a:r>
              <a:rPr lang="ru-RU" sz="2400" dirty="0">
                <a:latin typeface="Inter"/>
              </a:rPr>
              <a:t>ФОП</a:t>
            </a:r>
            <a:endParaRPr lang="ru-RU" sz="2400" i="0" dirty="0">
              <a:effectLst/>
              <a:latin typeface="Inter"/>
            </a:endParaRPr>
          </a:p>
          <a:p>
            <a:pPr algn="l" fontAlgn="base"/>
            <a:r>
              <a:rPr lang="ru-RU" sz="2400" i="0" dirty="0">
                <a:effectLst/>
                <a:latin typeface="Inter"/>
              </a:rPr>
              <a:t>Методические рекомендации по организации </a:t>
            </a:r>
            <a:r>
              <a:rPr lang="ru-RU" sz="2400" i="0" dirty="0" err="1">
                <a:effectLst/>
                <a:latin typeface="Inter"/>
              </a:rPr>
              <a:t>учебнои</a:t>
            </a:r>
            <a:r>
              <a:rPr lang="ru-RU" sz="2400" i="0" dirty="0">
                <a:effectLst/>
                <a:latin typeface="Inter"/>
              </a:rPr>
              <a:t>̆ проектно-</a:t>
            </a:r>
            <a:r>
              <a:rPr lang="ru-RU" sz="2400" i="0" dirty="0" err="1">
                <a:effectLst/>
                <a:latin typeface="Inter"/>
              </a:rPr>
              <a:t>исследовательскои</a:t>
            </a:r>
            <a:r>
              <a:rPr lang="ru-RU" sz="2400" i="0" dirty="0">
                <a:effectLst/>
                <a:latin typeface="Inter"/>
              </a:rPr>
              <a:t>̆ деятельности в образовательных организациях </a:t>
            </a:r>
            <a:r>
              <a:rPr lang="ru-RU" sz="2400" i="0" dirty="0">
                <a:solidFill>
                  <a:srgbClr val="363636"/>
                </a:solidFill>
                <a:effectLst/>
                <a:latin typeface="inherit"/>
              </a:rPr>
              <a:t>06.08.2023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https://edsoo.ru/2023/08/06/metodicheskie-rekomendaczii-po-organi-5/</a:t>
            </a:r>
            <a:endParaRPr lang="ru-RU" dirty="0"/>
          </a:p>
          <a:p>
            <a:pPr algn="just" fontAlgn="base"/>
            <a:r>
              <a:rPr lang="ru-RU" b="0" i="0" dirty="0">
                <a:solidFill>
                  <a:srgbClr val="363636"/>
                </a:solidFill>
                <a:effectLst/>
                <a:latin typeface="inherit"/>
              </a:rPr>
              <a:t>Методические рекомендации по организации проектной деятельности на уроках по предметам социально-гуманитарного цикла</a:t>
            </a: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363636"/>
                </a:solidFill>
                <a:effectLst/>
                <a:latin typeface="inherit"/>
                <a:hlinkClick r:id="rId3"/>
              </a:rPr>
              <a:t>https://edsoo.ru/metodicheskie-materialy/tipovoj-komplekt-dokumentov/</a:t>
            </a:r>
            <a:endParaRPr lang="ru-RU" b="0" i="0" dirty="0">
              <a:solidFill>
                <a:srgbClr val="363636"/>
              </a:solidFill>
              <a:effectLst/>
              <a:latin typeface="inherit"/>
            </a:endParaRPr>
          </a:p>
          <a:p>
            <a:r>
              <a:rPr lang="ru-RU" sz="2400" dirty="0"/>
              <a:t>М.А. </a:t>
            </a:r>
            <a:r>
              <a:rPr lang="ru-RU" sz="2400" dirty="0" err="1"/>
              <a:t>Ступницкая</a:t>
            </a:r>
            <a:r>
              <a:rPr lang="ru-RU" sz="2400" dirty="0"/>
              <a:t> Что такое учебный проект?</a:t>
            </a:r>
          </a:p>
          <a:p>
            <a:r>
              <a:rPr lang="ru-RU" sz="2400" dirty="0"/>
              <a:t>К. Н. Поливанова Проектная деятельность школьников</a:t>
            </a:r>
            <a:endParaRPr lang="ru-RU" sz="2400" b="0" i="0" dirty="0">
              <a:solidFill>
                <a:srgbClr val="363636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12834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88A60-C751-E900-EE63-54548EBA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проектирования учебной проблемной ситуации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64979-A2E8-231A-C136-8690F554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разноуровневый, многоаспектный анализ учебного материала; </a:t>
            </a:r>
          </a:p>
          <a:p>
            <a:r>
              <a:rPr lang="ru-RU" dirty="0"/>
              <a:t>задания с недостающими (избыточными) данными;</a:t>
            </a:r>
          </a:p>
          <a:p>
            <a:r>
              <a:rPr lang="ru-RU" dirty="0"/>
              <a:t>преобразование данного содержания; </a:t>
            </a:r>
          </a:p>
          <a:p>
            <a:r>
              <a:rPr lang="ru-RU" dirty="0"/>
              <a:t>знакомство с новым способом использования известного </a:t>
            </a:r>
          </a:p>
        </p:txBody>
      </p:sp>
    </p:spTree>
    <p:extLst>
      <p:ext uri="{BB962C8B-B14F-4D97-AF65-F5344CB8AC3E}">
        <p14:creationId xmlns:p14="http://schemas.microsoft.com/office/powerpoint/2010/main" val="244906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200" y="330498"/>
            <a:ext cx="9321800" cy="10541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Механизм определения/выбора тематики проектных задач и мини-проектов для урока.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Инициатива выбора проектной проблематики чаще всего принадлежит учителю.</a:t>
            </a:r>
          </a:p>
          <a:p>
            <a:pPr marL="0" indent="0">
              <a:buNone/>
            </a:pPr>
            <a:r>
              <a:rPr lang="ru-RU" dirty="0"/>
              <a:t>Гибкий подход к мотивации учащихся.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Проблемная ориентированность</a:t>
            </a:r>
          </a:p>
          <a:p>
            <a:pPr>
              <a:buNone/>
            </a:pPr>
            <a:r>
              <a:rPr lang="ru-RU" dirty="0"/>
              <a:t>Нацеленность на поиск обучающимися не просто ответов на поставленные вопросы/проблемы, а способов практического решения этих вопросов/проблем.</a:t>
            </a:r>
          </a:p>
          <a:p>
            <a:pPr>
              <a:buNone/>
            </a:pPr>
            <a:r>
              <a:rPr lang="ru-RU" dirty="0"/>
              <a:t>Формулировки проектных заданий и мини-проектов носят проблемно «заостренный» и прикладной характер.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13945"/>
            <a:ext cx="12192000" cy="6321972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Междисциплинарность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межпредметность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/>
              <a:t>Интеграция знаний из различных учебных предметов и различных областей научного знания.</a:t>
            </a:r>
          </a:p>
          <a:p>
            <a:pPr>
              <a:buNone/>
            </a:pPr>
            <a:r>
              <a:rPr lang="ru-RU" dirty="0" err="1"/>
              <a:t>Межпредметность</a:t>
            </a:r>
            <a:r>
              <a:rPr lang="ru-RU" dirty="0"/>
              <a:t> задания вытекает из логики решения конкретной проблемы, имеющей практическое значение и предполагающей получение материального социально-значимого результата.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Формулировка темы</a:t>
            </a:r>
            <a:br>
              <a:rPr lang="ru-RU" dirty="0"/>
            </a:br>
            <a:r>
              <a:rPr lang="ru-RU" dirty="0"/>
              <a:t>возможного мини-проекта </a:t>
            </a:r>
            <a:r>
              <a:rPr lang="ru-RU" b="1" dirty="0"/>
              <a:t>на уроке обществознания: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«Банки и банковская система»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dirty="0" err="1"/>
              <a:t>НЕпроблемно</a:t>
            </a:r>
            <a:r>
              <a:rPr lang="ru-RU" dirty="0"/>
              <a:t> – слишком общо и абстрактно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«Надежный банк: как сделать правильный выбор, оформить карту и сделать вклад».</a:t>
            </a:r>
          </a:p>
          <a:p>
            <a:endParaRPr lang="ru-RU" dirty="0"/>
          </a:p>
          <a:p>
            <a:r>
              <a:rPr lang="ru-RU" dirty="0"/>
              <a:t>Проблемно- ориентирована», т.к. четко обозначает не только проблему, которую необходимо решить, но также ее социальную направленность и личную значимость для учащегося.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Примерные варианты проблемно-ориентированных формулировок проектных задач/мини-проектов и проектных результатов (продуктов)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182414"/>
            <a:ext cx="11934497" cy="5772424"/>
          </a:xfrm>
        </p:spPr>
        <p:txBody>
          <a:bodyPr/>
          <a:lstStyle/>
          <a:p>
            <a:r>
              <a:rPr lang="ru-RU" sz="2400" dirty="0"/>
              <a:t>мини-проект «Правовой обычай как источник права – было, есть и будет?»</a:t>
            </a:r>
          </a:p>
          <a:p>
            <a:r>
              <a:rPr lang="ru-RU" sz="2400" i="1" dirty="0"/>
              <a:t>Как написать резюме для трудоустройства? (инструкция)</a:t>
            </a:r>
          </a:p>
          <a:p>
            <a:r>
              <a:rPr lang="ru-RU" sz="2400" i="1" dirty="0"/>
              <a:t>Траектория обучения в вузе: мое видение будущего (прогноз)</a:t>
            </a:r>
          </a:p>
          <a:p>
            <a:r>
              <a:rPr lang="ru-RU" sz="2400" i="1" dirty="0"/>
              <a:t>Открываем счет в банке: как избежать проблем? (инструкция,</a:t>
            </a:r>
          </a:p>
          <a:p>
            <a:pPr>
              <a:buNone/>
            </a:pPr>
            <a:r>
              <a:rPr lang="ru-RU" sz="2400" dirty="0"/>
              <a:t>памятка)</a:t>
            </a:r>
          </a:p>
          <a:p>
            <a:r>
              <a:rPr lang="ru-RU" sz="2400" i="1" dirty="0"/>
              <a:t>Как выбрать выгодный телефонный тариф? </a:t>
            </a:r>
            <a:r>
              <a:rPr lang="ru-RU" sz="2400" dirty="0"/>
              <a:t>(</a:t>
            </a:r>
            <a:r>
              <a:rPr lang="ru-RU" sz="2400" dirty="0" err="1"/>
              <a:t>инфографика</a:t>
            </a:r>
            <a:r>
              <a:rPr lang="ru-RU" sz="2400" dirty="0"/>
              <a:t>, памятка)</a:t>
            </a:r>
          </a:p>
          <a:p>
            <a:r>
              <a:rPr lang="ru-RU" sz="2400" i="1" dirty="0"/>
              <a:t>Как стать популярным: что мы ищем от дружбы? (схема, </a:t>
            </a:r>
            <a:r>
              <a:rPr lang="ru-RU" sz="2400" dirty="0" err="1"/>
              <a:t>инфографика</a:t>
            </a:r>
            <a:r>
              <a:rPr lang="ru-RU" sz="2400" dirty="0"/>
              <a:t> по данным соцопроса)</a:t>
            </a:r>
          </a:p>
          <a:p>
            <a:r>
              <a:rPr lang="ru-RU" sz="2400" i="1" dirty="0"/>
              <a:t>Какие профессии сегодня самые востребованные? (мини-справочник, </a:t>
            </a:r>
            <a:r>
              <a:rPr lang="ru-RU" sz="2400" dirty="0"/>
              <a:t>краткий научный обзор)</a:t>
            </a:r>
          </a:p>
          <a:p>
            <a:r>
              <a:rPr lang="ru-RU" sz="2400" i="1" dirty="0"/>
              <a:t>В чем социальная значимость здорового образа жизни? (проблемная </a:t>
            </a:r>
            <a:r>
              <a:rPr lang="ru-RU" sz="2400" dirty="0"/>
              <a:t>заметка, памятка)</a:t>
            </a:r>
          </a:p>
          <a:p>
            <a:r>
              <a:rPr lang="ru-RU" sz="2400" i="1" dirty="0"/>
              <a:t>Как сохранить личную «безопасность» в </a:t>
            </a:r>
            <a:r>
              <a:rPr lang="ru-RU" sz="2400" i="1" dirty="0" err="1"/>
              <a:t>Интернет-пространстве</a:t>
            </a:r>
            <a:r>
              <a:rPr lang="ru-RU" sz="2400" i="1" dirty="0"/>
              <a:t>? (памятка пользователя </a:t>
            </a:r>
            <a:r>
              <a:rPr lang="ru-RU" sz="2400" dirty="0" err="1"/>
              <a:t>соцсетей</a:t>
            </a:r>
            <a:r>
              <a:rPr lang="ru-RU" sz="2400" dirty="0"/>
              <a:t>)</a:t>
            </a:r>
          </a:p>
          <a:p>
            <a:r>
              <a:rPr lang="ru-RU" sz="2400" i="1" dirty="0"/>
              <a:t>Для чего люди приходят на выборы? (интервью, репортаж, </a:t>
            </a:r>
            <a:r>
              <a:rPr lang="ru-RU" sz="2400" dirty="0"/>
              <a:t>проблемная заметка)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Мотивация участия обучающихся в проектной деятельности на уроке.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Социальная ориентированность</a:t>
            </a:r>
          </a:p>
          <a:p>
            <a:pPr>
              <a:buNone/>
            </a:pPr>
            <a:r>
              <a:rPr lang="ru-RU" dirty="0"/>
              <a:t>Проявление себя в качестве активных участников решения важных для современного российского общества проблем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Формы предъявления результатов проектной деятельности на уроке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8179"/>
            <a:ext cx="11837988" cy="5756659"/>
          </a:xfrm>
        </p:spPr>
        <p:txBody>
          <a:bodyPr/>
          <a:lstStyle/>
          <a:p>
            <a:pPr>
              <a:buNone/>
            </a:pPr>
            <a:r>
              <a:rPr lang="ru-RU" i="1" dirty="0"/>
              <a:t>«Упрощенные» формы предъявления проектных результатов на уроке:</a:t>
            </a:r>
          </a:p>
          <a:p>
            <a:r>
              <a:rPr lang="ru-RU" dirty="0"/>
              <a:t>схема, </a:t>
            </a:r>
            <a:r>
              <a:rPr lang="ru-RU" dirty="0" err="1"/>
              <a:t>инфографика</a:t>
            </a:r>
            <a:r>
              <a:rPr lang="ru-RU" dirty="0"/>
              <a:t>, диаграмма;</a:t>
            </a:r>
          </a:p>
          <a:p>
            <a:r>
              <a:rPr lang="ru-RU" dirty="0"/>
              <a:t>плакат, фото-коллаж, рисунок (эскиз), короткий видеосюжет;</a:t>
            </a:r>
          </a:p>
          <a:p>
            <a:r>
              <a:rPr lang="ru-RU" dirty="0"/>
              <a:t>экспертное заключение (оценка и/или предложение), рецензия;</a:t>
            </a:r>
          </a:p>
          <a:p>
            <a:r>
              <a:rPr lang="ru-RU" dirty="0"/>
              <a:t>инструкция, памятка, правила;</a:t>
            </a:r>
          </a:p>
          <a:p>
            <a:r>
              <a:rPr lang="ru-RU" dirty="0"/>
              <a:t>проблемная заметка, краткий научный обзор, интервью (текстовое, видео);</a:t>
            </a:r>
          </a:p>
          <a:p>
            <a:r>
              <a:rPr lang="ru-RU" dirty="0"/>
              <a:t>краткое описание/план, карта маршрута/экскурсии, рекламный</a:t>
            </a:r>
          </a:p>
          <a:p>
            <a:r>
              <a:rPr lang="ru-RU" dirty="0"/>
              <a:t>проспект;</a:t>
            </a:r>
          </a:p>
          <a:p>
            <a:r>
              <a:rPr lang="ru-RU" dirty="0"/>
              <a:t>краткий прогнозный сценарий (прогноз) и др.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Специфика оценивания результатов проектной деятельности на уроке.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29710"/>
            <a:ext cx="12192000" cy="5725128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Отказ от проведения специальных оценочных процедур и перенос центр тяжести на </a:t>
            </a:r>
            <a:r>
              <a:rPr lang="ru-RU" sz="2400" i="1" dirty="0"/>
              <a:t>организацию коллективного обсуждения </a:t>
            </a:r>
            <a:r>
              <a:rPr lang="ru-RU" sz="2400" dirty="0"/>
              <a:t>учащимися предъявляемых проектных результатов (продуктов)</a:t>
            </a:r>
          </a:p>
          <a:p>
            <a:pPr>
              <a:buNone/>
            </a:pPr>
            <a:r>
              <a:rPr lang="ru-RU" sz="2400" dirty="0"/>
              <a:t>Открытая дискуссия, в ходе которой все желающие смогут высказать свое мнение о качестве проектного продукта, а ученик или группа учащихся, выполнявших мини-проект или предлагающих решение проектной задачи, смогут:</a:t>
            </a:r>
          </a:p>
          <a:p>
            <a:r>
              <a:rPr lang="ru-RU" sz="2400" dirty="0"/>
              <a:t>осуществить самооценку своей работы</a:t>
            </a:r>
          </a:p>
          <a:p>
            <a:r>
              <a:rPr lang="ru-RU" sz="2400" dirty="0"/>
              <a:t>ответить на вопросы и критику одноклассников</a:t>
            </a:r>
          </a:p>
          <a:p>
            <a:r>
              <a:rPr lang="ru-RU" sz="2400" dirty="0" err="1"/>
              <a:t>отрефлексировать</a:t>
            </a:r>
            <a:r>
              <a:rPr lang="ru-RU" sz="2400" dirty="0"/>
              <a:t> выявленные в ходе обсуждения недостатки проектного решения</a:t>
            </a:r>
          </a:p>
          <a:p>
            <a:r>
              <a:rPr lang="ru-RU" sz="2400" dirty="0"/>
              <a:t>наметить возможные пути корректировки проектного продукта и/или его описания.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F76C4-CD48-C38C-D0A2-A037A4C8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50800"/>
            <a:ext cx="9321800" cy="78829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 о</a:t>
            </a:r>
            <a:r>
              <a:rPr lang="ru-RU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ценки проектов на уроке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4D248D-CD13-96DA-8FFD-8C773897A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275813"/>
              </p:ext>
            </p:extLst>
          </p:nvPr>
        </p:nvGraphicFramePr>
        <p:xfrm>
          <a:off x="79375" y="839096"/>
          <a:ext cx="12033250" cy="6769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33250">
                  <a:extLst>
                    <a:ext uri="{9D8B030D-6E8A-4147-A177-3AD203B41FA5}">
                      <a16:colId xmlns:a16="http://schemas.microsoft.com/office/drawing/2014/main" val="2658816781"/>
                    </a:ext>
                  </a:extLst>
                </a:gridCol>
              </a:tblGrid>
              <a:tr h="534041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Критерии: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33548710"/>
                  </a:ext>
                </a:extLst>
              </a:tr>
              <a:tr h="534041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Основная идея проекта понятна и корректна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93776540"/>
                  </a:ext>
                </a:extLst>
              </a:tr>
              <a:tr h="534041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Результат проекта обозначен, точен и понятен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81181661"/>
                  </a:ext>
                </a:extLst>
              </a:tr>
              <a:tr h="852415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Предусмотрены формы представления (презентации/демонстрации) продукта/результатов проекта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46545762"/>
                  </a:ext>
                </a:extLst>
              </a:tr>
              <a:tr h="852415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Этап </a:t>
                      </a:r>
                      <a:r>
                        <a:rPr lang="ru-RU" sz="2400" dirty="0" err="1">
                          <a:effectLst/>
                        </a:rPr>
                        <a:t>проблематизации</a:t>
                      </a:r>
                      <a:r>
                        <a:rPr lang="ru-RU" sz="2400" dirty="0">
                          <a:effectLst/>
                        </a:rPr>
                        <a:t> и </a:t>
                      </a:r>
                      <a:r>
                        <a:rPr lang="ru-RU" sz="2400" dirty="0" err="1">
                          <a:effectLst/>
                        </a:rPr>
                        <a:t>замысливания</a:t>
                      </a:r>
                      <a:r>
                        <a:rPr lang="ru-RU" sz="2400" dirty="0">
                          <a:effectLst/>
                        </a:rPr>
                        <a:t> содержит педагогические приемы и методы, инициирующие поисковую деятельность школьника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8075450"/>
                  </a:ext>
                </a:extLst>
              </a:tr>
              <a:tr h="639652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Последовательность действий учителя логична, понятна и направлена на достижение цели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15223692"/>
                  </a:ext>
                </a:extLst>
              </a:tr>
              <a:tr h="559397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Определены степень самостоятельности ученика (что делают ученики самостоятельно)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39871194"/>
                  </a:ext>
                </a:extLst>
              </a:tr>
              <a:tr h="852415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Понятно, где и когда происходит поддержка учителя учеников (через какие формы и способы)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78867614"/>
                  </a:ext>
                </a:extLst>
              </a:tr>
              <a:tr h="534041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Понятны критерии оценивания (что и как оценивается)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35331085"/>
                  </a:ext>
                </a:extLst>
              </a:tr>
              <a:tr h="852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Предусмотрена конечная рефлексия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ru-RU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8109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05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82A5F-7344-A458-89B2-0E1847CC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Проект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24BA5-959F-4F63-1D5C-045CD901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200" u="none" strike="noStrike" cap="none" dirty="0">
                <a:solidFill>
                  <a:srgbClr val="C00000"/>
                </a:solidFill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200" u="none" strike="noStrike" cap="none" dirty="0"/>
              <a:t>деятельность, направленная на решение </a:t>
            </a:r>
            <a:r>
              <a:rPr lang="ru-RU" sz="3200" b="1" u="none" strike="noStrike" cap="none" dirty="0"/>
              <a:t>конкретной проблемы и достижение наиболее оптимальным способом заранее запланированного результата. (по </a:t>
            </a:r>
            <a:r>
              <a:rPr lang="ru-RU" sz="3200" b="1" u="none" strike="noStrike" cap="none" dirty="0" err="1"/>
              <a:t>Ступницкой</a:t>
            </a:r>
            <a:r>
              <a:rPr lang="ru-RU" sz="3200" b="1" u="none" strike="noStrike" cap="none" dirty="0"/>
              <a:t>, с. 6)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3200" b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3200" b="1" u="none" strike="noStrike" cap="none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ru-RU" sz="3200" dirty="0"/>
              <a:t>Что наша жизнь? – Проект!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ru-RU" sz="3200" dirty="0"/>
              <a:t>Но в чем особенности учебного проекта?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3200" b="1" u="none" strike="noStrike" cap="non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296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D2996-6CEF-71D3-CBA5-A90F30B3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F538F-106F-0EBA-5681-102F51BEF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Проект = исследование. ?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851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Сходство</a:t>
            </a:r>
            <a:r>
              <a:rPr lang="ru-RU" sz="3600" dirty="0">
                <a:solidFill>
                  <a:srgbClr val="FF0000"/>
                </a:solidFill>
              </a:rPr>
              <a:t> исследования и проекта</a:t>
            </a:r>
            <a:r>
              <a:rPr lang="ru-RU" sz="3600" b="1" dirty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Природа </a:t>
            </a:r>
            <a:r>
              <a:rPr lang="ru-RU" dirty="0" err="1"/>
              <a:t>деятельностна</a:t>
            </a:r>
            <a:r>
              <a:rPr lang="ru-RU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Неудовлетворенность настоящим и желание его изменить в лучшую сторону.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Осознается как проблема, которая требует решения.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DF0676A-0408-70D7-47D6-00EF1DCD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A4C05B-19E5-9070-147B-A8AB35A8C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272599"/>
              </p:ext>
            </p:extLst>
          </p:nvPr>
        </p:nvGraphicFramePr>
        <p:xfrm>
          <a:off x="421481" y="230187"/>
          <a:ext cx="11349038" cy="764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519">
                  <a:extLst>
                    <a:ext uri="{9D8B030D-6E8A-4147-A177-3AD203B41FA5}">
                      <a16:colId xmlns:a16="http://schemas.microsoft.com/office/drawing/2014/main" val="710924361"/>
                    </a:ext>
                  </a:extLst>
                </a:gridCol>
                <a:gridCol w="5674519">
                  <a:extLst>
                    <a:ext uri="{9D8B030D-6E8A-4147-A177-3AD203B41FA5}">
                      <a16:colId xmlns:a16="http://schemas.microsoft.com/office/drawing/2014/main" val="2347730972"/>
                    </a:ext>
                  </a:extLst>
                </a:gridCol>
              </a:tblGrid>
              <a:tr h="17833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C00000"/>
                          </a:solidFill>
                        </a:rPr>
                        <a:t>Исследование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деятельность, связанная с решением творческой, проблемной задачи </a:t>
                      </a:r>
                      <a:r>
                        <a:rPr lang="ru-RU" sz="1800" b="1" u="none" strike="noStrike" cap="none" dirty="0"/>
                        <a:t>с заранее неизвестным результатом. (по </a:t>
                      </a:r>
                      <a:r>
                        <a:rPr lang="ru-RU" sz="1800" b="1" u="none" strike="noStrike" cap="none" dirty="0" err="1"/>
                        <a:t>Ступницкой</a:t>
                      </a:r>
                      <a:r>
                        <a:rPr lang="ru-RU" sz="1800" b="1" u="none" strike="noStrike" cap="none" dirty="0"/>
                        <a:t>, с. 6)</a:t>
                      </a:r>
                      <a:endParaRPr lang="ru-RU" sz="1800" u="none" strike="noStrike" cap="none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C00000"/>
                          </a:solidFill>
                        </a:rPr>
                        <a:t>Проект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800" u="none" strike="noStrike" cap="none" dirty="0"/>
                        <a:t>деятельность, направленная на решение </a:t>
                      </a:r>
                      <a:r>
                        <a:rPr lang="ru-RU" sz="1800" b="1" u="none" strike="noStrike" cap="none" dirty="0"/>
                        <a:t>конкретной проблемы и достижение наиболее оптимальным способом заранее запланированного результата. (по </a:t>
                      </a:r>
                      <a:r>
                        <a:rPr lang="ru-RU" sz="1800" b="1" u="none" strike="noStrike" cap="none" dirty="0" err="1"/>
                        <a:t>Ступницкой</a:t>
                      </a:r>
                      <a:r>
                        <a:rPr lang="ru-RU" sz="1800" b="1" u="none" strike="noStrike" cap="none" dirty="0"/>
                        <a:t>, с. 6)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4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cap="none" dirty="0"/>
                        <a:t>Открытие персонально нового знания для ученика, групп учеников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</a:rPr>
                        <a:t>Полезный продукт (в том числе, имитация, модель), позволяющий удовлетворить потребности целевой аудитории (в том числе сами ученики)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2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cap="none" dirty="0"/>
                        <a:t>Освоение культурных способов познания (мышление, творчество)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cap="none" dirty="0"/>
                        <a:t>Освоение культурных способов изменения мира и самого себя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2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Не предполагает создание заранее планируемого объекта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Разработка и создание планируемого объекта или его определенного состояния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Создание нового интеллектуального продукта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Решение практической, 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конкретной, реальной,  лично значимой или социально-значимой </a:t>
                      </a:r>
                      <a:r>
                        <a:rPr lang="ru-RU" sz="1800" dirty="0"/>
                        <a:t>проблемы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84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Процесс поиска неизвестного, 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творческой, исследовательской задачи с заранее неизвестным решением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Подготовка конкретного варианта изменения элементов среды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4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 допускает бесконечное движение вглубь. Исследовательская деятельность значительно более гибкая, в ней больше места для импровизации.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можно выполнить, пользуясь готовыми алгоритмами и схемами действий. Проектирование изначально задает предел, глубину решения проблемы.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8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98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06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FBC9E-66B1-20D3-1369-491B675E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C634A1-72F4-A0C5-EC76-38466C613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200075"/>
              </p:ext>
            </p:extLst>
          </p:nvPr>
        </p:nvGraphicFramePr>
        <p:xfrm>
          <a:off x="79375" y="50800"/>
          <a:ext cx="12033250" cy="792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8846">
                  <a:extLst>
                    <a:ext uri="{9D8B030D-6E8A-4147-A177-3AD203B41FA5}">
                      <a16:colId xmlns:a16="http://schemas.microsoft.com/office/drawing/2014/main" val="1519744873"/>
                    </a:ext>
                  </a:extLst>
                </a:gridCol>
                <a:gridCol w="6174404">
                  <a:extLst>
                    <a:ext uri="{9D8B030D-6E8A-4147-A177-3AD203B41FA5}">
                      <a16:colId xmlns:a16="http://schemas.microsoft.com/office/drawing/2014/main" val="1012639084"/>
                    </a:ext>
                  </a:extLst>
                </a:gridCol>
              </a:tblGrid>
              <a:tr h="425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cap="none" dirty="0"/>
                        <a:t>Учебное исследование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cap="none" dirty="0"/>
                        <a:t>Учебное проектирование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69977"/>
                  </a:ext>
                </a:extLst>
              </a:tr>
              <a:tr h="70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«Правда ли, что в Отечественной войне 1812 года победил генерал Мороз?»</a:t>
                      </a:r>
                      <a:endParaRPr lang="ru-RU" sz="1800" u="none" strike="noStrike" cap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"Средневековая ярмарка как зеркало эпохи (историческая реконструкция)"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59507"/>
                  </a:ext>
                </a:extLst>
              </a:tr>
              <a:tr h="1226758">
                <a:tc>
                  <a:txBody>
                    <a:bodyPr/>
                    <a:lstStyle/>
                    <a:p>
                      <a:r>
                        <a:rPr lang="ru-RU" dirty="0"/>
                        <a:t>Теоретический характер</a:t>
                      </a:r>
                    </a:p>
                    <a:p>
                      <a:r>
                        <a:rPr lang="ru-RU" dirty="0"/>
                        <a:t>нацелена на получение знания о том, что обучающемуся неизвестно или мало известно, на открытие теоретических возможностей для решения познавательной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Прикладной характер </a:t>
                      </a:r>
                    </a:p>
                    <a:p>
                      <a:r>
                        <a:rPr lang="ru-RU" dirty="0"/>
                        <a:t>ориентирована на поиск и нахождение обучающимся практического средства (инструмента) для решения жизненной или познавательной проблемы.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47357"/>
                  </a:ext>
                </a:extLst>
              </a:tr>
              <a:tr h="952804">
                <a:tc>
                  <a:txBody>
                    <a:bodyPr/>
                    <a:lstStyle/>
                    <a:p>
                      <a:r>
                        <a:rPr lang="ru-RU" dirty="0"/>
                        <a:t>«Что необходимо узнать (выявить, проанализировать, обобщить), чтобы ответить на интересующий вопрос?»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«Что необходимо сделать (сконструировать, смоделировать, изготовить и др.), чтобы решить реально существующую или потенциально значимую проблему?»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18643"/>
                  </a:ext>
                </a:extLst>
              </a:tr>
              <a:tr h="919413">
                <a:tc>
                  <a:txBody>
                    <a:bodyPr/>
                    <a:lstStyle/>
                    <a:p>
                      <a:r>
                        <a:rPr lang="ru-RU" dirty="0"/>
                        <a:t>Можно лишь предполагать возможные пути решения проблемы (именно для этого формулируется гипотеза), но нельзя предвидеть, каким будет конечный 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Заранее знать и представлять (пусть пока еще в общих чертах, а не в подробностях), каким должен быть будущий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72383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r>
                        <a:rPr lang="ru-RU" dirty="0"/>
                        <a:t>Логика «</a:t>
                      </a:r>
                      <a:r>
                        <a:rPr lang="ru-RU" dirty="0" err="1"/>
                        <a:t>проблематизация</a:t>
                      </a:r>
                      <a:r>
                        <a:rPr lang="ru-RU" dirty="0"/>
                        <a:t> – рассмотрение – описание – объяснение – предъявление результатов»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Логика «</a:t>
                      </a:r>
                      <a:r>
                        <a:rPr lang="ru-RU" dirty="0" err="1"/>
                        <a:t>проблематизация</a:t>
                      </a:r>
                      <a:r>
                        <a:rPr lang="ru-RU" dirty="0"/>
                        <a:t> – моделирование – конструирование – апробация – представление продукта».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81105"/>
                  </a:ext>
                </a:extLst>
              </a:tr>
              <a:tr h="952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Всегда нацелено преимущественно не на изменение, а на познание реальности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Всегда ориентирован на создание материальных и нематериальных объектов, призванных изменить, улучшить существующую реальность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3841"/>
                  </a:ext>
                </a:extLst>
              </a:tr>
              <a:tr h="1810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Критерий оценки результата: насколько в теоретическом плане научен результат работы, т. е. насколько доказательно и корректно решена поставленная проблема, насколько полно и последовательно достигнуты сформулированные в работе цель, задачи, гипотеза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Критерий: насколько практичен полученный результат, т. е. насколько эффективно этот результат (техническое устройство, программный продукт, инженерная конструкция) помогает решить заявленную проблему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6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826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6EC89-65F9-0DA7-CFF2-D39D796D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78EBBA-9F85-1268-A37B-9EF8A2683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143885"/>
              </p:ext>
            </p:extLst>
          </p:nvPr>
        </p:nvGraphicFramePr>
        <p:xfrm>
          <a:off x="245622" y="268942"/>
          <a:ext cx="11528632" cy="730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316">
                  <a:extLst>
                    <a:ext uri="{9D8B030D-6E8A-4147-A177-3AD203B41FA5}">
                      <a16:colId xmlns:a16="http://schemas.microsoft.com/office/drawing/2014/main" val="632864999"/>
                    </a:ext>
                  </a:extLst>
                </a:gridCol>
                <a:gridCol w="5764316">
                  <a:extLst>
                    <a:ext uri="{9D8B030D-6E8A-4147-A177-3AD203B41FA5}">
                      <a16:colId xmlns:a16="http://schemas.microsoft.com/office/drawing/2014/main" val="1790790861"/>
                    </a:ext>
                  </a:extLst>
                </a:gridCol>
              </a:tblGrid>
              <a:tr h="1134302">
                <a:tc>
                  <a:txBody>
                    <a:bodyPr/>
                    <a:lstStyle/>
                    <a:p>
                      <a:r>
                        <a:rPr lang="ru-RU" dirty="0"/>
                        <a:t>Исследовательские задачи (задания)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Проектные задачи (задания)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02979"/>
                  </a:ext>
                </a:extLst>
              </a:tr>
              <a:tr h="38694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формирование и развитие у обучающихся навыков поиска ответов на проблемные вопросы, предполагающие не использование имеющихся знаний, а получение новых посредством размышлений, рассуждений, предположений, экспериментирования;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овладение обучающимися основными научно-исследовательскими умениями (формулировать гипотезу и прогноз, планировать и осуществлять анализ, опыт и эксперимент, делать обобщения и формулировать выводы на основе анализа полученных данных)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формирование у обучающихся умений определять оптимальный путь для решения проблемного вопроса, прогнозировать проектный результат и оформлять его в виде реального «продукта»;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формирование и развитие у обучающихся умений максимально использовать для создания проектного «продукта» имеющиеся знания и освоенные способы действий, а при их недостаточности – искать и отбирать необходимые знания и методы (причем не только научные)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889660"/>
                  </a:ext>
                </a:extLst>
              </a:tr>
              <a:tr h="2300730">
                <a:tc>
                  <a:txBody>
                    <a:bodyPr/>
                    <a:lstStyle/>
                    <a:p>
                      <a:r>
                        <a:rPr lang="ru-RU" dirty="0"/>
                        <a:t>как (в каком направлении) ... в какой степени… изменилось...; как (каким образом) ... в какой степени повлияло... на…; какой (в чем проявилась) ... насколько важной… была роль...; каково (в чем проявилось) ... как можно оценить… значение...; что произойдет... как измениться..., если....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какое средство поможет в решении проблемы... (опишите, объясните); каким должно быть средство для решения проблемы... (опишите, смоделируйте); как сделать средство для решения проблемы … (дайте инструкцию); как выглядело... (опишите, реконструируйте); как будет выглядеть... (опишите, спрогнозируйте)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14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672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AB424-CAB6-F26E-6D50-EAA9523B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351C08-FD64-1DF1-8DC4-181EE81DB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/>
              <a:t>Проектная деятельность на уроках: </a:t>
            </a:r>
          </a:p>
          <a:p>
            <a:pPr marL="0" indent="0" algn="ctr">
              <a:buNone/>
            </a:pPr>
            <a:r>
              <a:rPr lang="ru-RU" sz="3200" b="1" dirty="0"/>
              <a:t>миф или реальность?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71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0-летие Красноярского края: элементы единого фирменного ...">
            <a:extLst>
              <a:ext uri="{FF2B5EF4-FFF2-40B4-BE49-F238E27FC236}">
                <a16:creationId xmlns:a16="http://schemas.microsoft.com/office/drawing/2014/main" id="{2E8A5841-CBB7-E76B-1339-80F6F9A9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53" y="117476"/>
            <a:ext cx="8154296" cy="66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4DE7-658C-67D5-8852-7253FA35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01C3A-2880-26A4-A912-5FF8E52F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71576"/>
            <a:ext cx="11837988" cy="578326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II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такт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проектиро</a:t>
            </a:r>
            <a:endParaRPr lang="ru-RU" sz="3200" b="1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вания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Работа в группах</a:t>
            </a: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с </a:t>
            </a: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проектами уроков </a:t>
            </a: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первого такта.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Как наши </a:t>
            </a:r>
          </a:p>
          <a:p>
            <a:pPr marL="0" indent="0">
              <a:buNone/>
            </a:pPr>
            <a:r>
              <a:rPr lang="ru-RU" dirty="0"/>
              <a:t>предметы могут </a:t>
            </a:r>
          </a:p>
          <a:p>
            <a:pPr marL="0" indent="0">
              <a:buNone/>
            </a:pPr>
            <a:r>
              <a:rPr lang="ru-RU" dirty="0"/>
              <a:t>включиться в </a:t>
            </a:r>
          </a:p>
          <a:p>
            <a:pPr marL="0" indent="0">
              <a:buNone/>
            </a:pPr>
            <a:r>
              <a:rPr lang="ru-RU" dirty="0"/>
              <a:t>реализацию </a:t>
            </a:r>
          </a:p>
          <a:p>
            <a:pPr marL="0" indent="0">
              <a:buNone/>
            </a:pPr>
            <a:r>
              <a:rPr lang="ru-RU" dirty="0"/>
              <a:t>замысла? </a:t>
            </a:r>
          </a:p>
        </p:txBody>
      </p:sp>
    </p:spTree>
    <p:extLst>
      <p:ext uri="{BB962C8B-B14F-4D97-AF65-F5344CB8AC3E}">
        <p14:creationId xmlns:p14="http://schemas.microsoft.com/office/powerpoint/2010/main" val="724482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F682C-16A8-86D3-500F-80C62372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A4556-97C5-2634-554B-A2B13730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Работа в группах</a:t>
            </a:r>
            <a:r>
              <a:rPr lang="ru-RU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r>
              <a:rPr lang="ru-RU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Специфика проектов в предметной области, ФРП. </a:t>
            </a:r>
          </a:p>
          <a:p>
            <a:r>
              <a:rPr lang="ru-RU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Проектирование деятельности РМО на местах по теме: «Организация проектной деятельности на уроке».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34298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97D21-6C3F-A11D-8F6E-2D70817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40E90-B443-B03C-CBB4-F27CE326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Нельзя написать методичку, можно только прожить вместе с ребенком 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(Поливанова)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328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927350" y="203200"/>
            <a:ext cx="774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</a:rPr>
              <a:t> </a:t>
            </a:r>
            <a:endParaRPr lang="ru-RU" altLang="ru-RU" sz="2400">
              <a:solidFill>
                <a:schemeClr val="bg1"/>
              </a:solidFill>
            </a:endParaRPr>
          </a:p>
        </p:txBody>
      </p:sp>
      <p:pic>
        <p:nvPicPr>
          <p:cNvPr id="13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947351" y="1370629"/>
            <a:ext cx="9153159" cy="464756"/>
          </a:xfrm>
          <a:prstGeom prst="rect">
            <a:avLst/>
          </a:prstGeom>
          <a:noFill/>
        </p:spPr>
      </p:pic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3604670" y="3386138"/>
            <a:ext cx="511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3600" dirty="0">
                <a:solidFill>
                  <a:srgbClr val="E7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37894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4557713"/>
            <a:ext cx="24384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" y="-122075"/>
            <a:ext cx="2561991" cy="158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F1B07-613F-720C-48E0-6CE72724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Учебный проект – это 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7282C-56CE-A03E-F0C4-6AF4D577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021976"/>
            <a:ext cx="11349038" cy="59328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(1) особый </a:t>
            </a:r>
            <a:r>
              <a:rPr lang="ru-RU" i="1" dirty="0"/>
              <a:t>вид интеллектуальной деятельности </a:t>
            </a:r>
            <a:r>
              <a:rPr lang="ru-RU" dirty="0"/>
              <a:t>учащихся и</a:t>
            </a:r>
          </a:p>
          <a:p>
            <a:pPr marL="0" indent="0">
              <a:buNone/>
            </a:pPr>
            <a:r>
              <a:rPr lang="ru-RU" dirty="0"/>
              <a:t>(2) </a:t>
            </a:r>
            <a:r>
              <a:rPr lang="ru-RU" i="1" dirty="0"/>
              <a:t>результат</a:t>
            </a:r>
            <a:r>
              <a:rPr lang="ru-RU" dirty="0"/>
              <a:t> этой деятельности, </a:t>
            </a:r>
            <a:r>
              <a:rPr lang="ru-RU" i="1" u="sng" dirty="0"/>
              <a:t>отличительными особенностями</a:t>
            </a:r>
            <a:r>
              <a:rPr lang="ru-RU" i="1" dirty="0"/>
              <a:t> </a:t>
            </a:r>
            <a:r>
              <a:rPr lang="ru-RU" dirty="0"/>
              <a:t>которых являются: </a:t>
            </a:r>
          </a:p>
          <a:p>
            <a:r>
              <a:rPr lang="ru-RU" dirty="0"/>
              <a:t>анализ ситуации и формулировка проблемы </a:t>
            </a:r>
          </a:p>
          <a:p>
            <a:r>
              <a:rPr lang="ru-RU" dirty="0"/>
              <a:t>разработка способов решения проблемы и составление оптимального плана проектной деятельности</a:t>
            </a:r>
          </a:p>
          <a:p>
            <a:r>
              <a:rPr lang="ru-RU" dirty="0"/>
              <a:t>самостоятельный поиск источников и разноплановая работа с ними</a:t>
            </a:r>
          </a:p>
          <a:p>
            <a:r>
              <a:rPr lang="ru-RU" dirty="0"/>
              <a:t>преобразование нового знания и опыта в материализованный продукт (реферат, веб-сайт, сценарий и т.п.) </a:t>
            </a:r>
          </a:p>
          <a:p>
            <a:r>
              <a:rPr lang="ru-RU" dirty="0"/>
              <a:t>публичная презентация и защита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9436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E000B-AE51-8A33-B4ED-852B9C22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Этапы проектной деятельности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3800BBF-CB37-FE58-0903-86B2ACA0D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8222" y="1559859"/>
            <a:ext cx="6095028" cy="5690795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D0CDA4A5-97E4-B3DB-D019-522DD41644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9" y="1398494"/>
            <a:ext cx="5389581" cy="5561106"/>
          </a:xfrm>
        </p:spPr>
      </p:pic>
    </p:spTree>
    <p:extLst>
      <p:ext uri="{BB962C8B-B14F-4D97-AF65-F5344CB8AC3E}">
        <p14:creationId xmlns:p14="http://schemas.microsoft.com/office/powerpoint/2010/main" val="152718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74AB3ABF-7971-2708-14B5-B2741BA8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>
            <a:extLst>
              <a:ext uri="{FF2B5EF4-FFF2-40B4-BE49-F238E27FC236}">
                <a16:creationId xmlns:a16="http://schemas.microsoft.com/office/drawing/2014/main" id="{A402A676-9A29-F811-BBBD-5C9D6C9D23F4}"/>
              </a:ext>
            </a:extLst>
          </p:cNvPr>
          <p:cNvSpPr/>
          <p:nvPr/>
        </p:nvSpPr>
        <p:spPr>
          <a:xfrm>
            <a:off x="949842" y="2644147"/>
            <a:ext cx="2821172" cy="1205024"/>
          </a:xfrm>
          <a:prstGeom prst="homePlate">
            <a:avLst>
              <a:gd name="adj" fmla="val 50000"/>
            </a:avLst>
          </a:prstGeom>
          <a:noFill/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1">
            <a:extLst>
              <a:ext uri="{FF2B5EF4-FFF2-40B4-BE49-F238E27FC236}">
                <a16:creationId xmlns:a16="http://schemas.microsoft.com/office/drawing/2014/main" id="{5BF80E08-C431-BEAD-E453-0D2A66C96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" y="177397"/>
            <a:ext cx="12192000" cy="1205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307692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  <a:buSzPct val="156643"/>
            </a:pPr>
            <a:r>
              <a:rPr lang="ru-RU" sz="12800" b="1" dirty="0">
                <a:solidFill>
                  <a:srgbClr val="FF0000"/>
                </a:solidFill>
              </a:rPr>
              <a:t>Этапы организации педагогами учебной проектной деятельности школьников</a:t>
            </a:r>
            <a:r>
              <a:rPr lang="ru-RU" sz="12800" dirty="0">
                <a:solidFill>
                  <a:srgbClr val="FF0000"/>
                </a:solidFill>
              </a:rPr>
              <a:t> </a:t>
            </a:r>
            <a:br>
              <a:rPr lang="ru-RU" sz="12800" dirty="0">
                <a:solidFill>
                  <a:srgbClr val="FF0000"/>
                </a:solidFill>
              </a:rPr>
            </a:br>
            <a:endParaRPr sz="12800" dirty="0">
              <a:solidFill>
                <a:srgbClr val="FF0000"/>
              </a:solidFill>
            </a:endParaRPr>
          </a:p>
        </p:txBody>
      </p:sp>
      <p:sp>
        <p:nvSpPr>
          <p:cNvPr id="127" name="Google Shape;127;p11">
            <a:extLst>
              <a:ext uri="{FF2B5EF4-FFF2-40B4-BE49-F238E27FC236}">
                <a16:creationId xmlns:a16="http://schemas.microsoft.com/office/drawing/2014/main" id="{3577DF83-2CC3-30E0-C385-EAFFB17018B4}"/>
              </a:ext>
            </a:extLst>
          </p:cNvPr>
          <p:cNvSpPr txBox="1"/>
          <p:nvPr/>
        </p:nvSpPr>
        <p:spPr>
          <a:xfrm>
            <a:off x="1402685" y="3041474"/>
            <a:ext cx="1915483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Замысливание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>
            <a:extLst>
              <a:ext uri="{FF2B5EF4-FFF2-40B4-BE49-F238E27FC236}">
                <a16:creationId xmlns:a16="http://schemas.microsoft.com/office/drawing/2014/main" id="{D0CB27AE-E4D7-752A-27CB-3A5102FA96B4}"/>
              </a:ext>
            </a:extLst>
          </p:cNvPr>
          <p:cNvSpPr/>
          <p:nvPr/>
        </p:nvSpPr>
        <p:spPr>
          <a:xfrm>
            <a:off x="438667" y="2842620"/>
            <a:ext cx="964019" cy="808075"/>
          </a:xfrm>
          <a:prstGeom prst="ellipse">
            <a:avLst/>
          </a:prstGeom>
          <a:solidFill>
            <a:srgbClr val="DDDDDD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9" name="Google Shape;129;p11">
            <a:extLst>
              <a:ext uri="{FF2B5EF4-FFF2-40B4-BE49-F238E27FC236}">
                <a16:creationId xmlns:a16="http://schemas.microsoft.com/office/drawing/2014/main" id="{DF454DA1-CBBC-E5A2-A524-109FD36A8FCA}"/>
              </a:ext>
            </a:extLst>
          </p:cNvPr>
          <p:cNvSpPr/>
          <p:nvPr/>
        </p:nvSpPr>
        <p:spPr>
          <a:xfrm>
            <a:off x="4685414" y="2644147"/>
            <a:ext cx="2821172" cy="1205024"/>
          </a:xfrm>
          <a:prstGeom prst="homePlate">
            <a:avLst>
              <a:gd name="adj" fmla="val 50000"/>
            </a:avLst>
          </a:prstGeom>
          <a:noFill/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>
            <a:extLst>
              <a:ext uri="{FF2B5EF4-FFF2-40B4-BE49-F238E27FC236}">
                <a16:creationId xmlns:a16="http://schemas.microsoft.com/office/drawing/2014/main" id="{EC1EEBF1-6D53-072A-CFFD-5542ABB7C76C}"/>
              </a:ext>
            </a:extLst>
          </p:cNvPr>
          <p:cNvSpPr txBox="1"/>
          <p:nvPr/>
        </p:nvSpPr>
        <p:spPr>
          <a:xfrm>
            <a:off x="5138258" y="3041474"/>
            <a:ext cx="1588469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Реализация</a:t>
            </a:r>
            <a:endParaRPr dirty="0"/>
          </a:p>
        </p:txBody>
      </p:sp>
      <p:sp>
        <p:nvSpPr>
          <p:cNvPr id="131" name="Google Shape;131;p11">
            <a:extLst>
              <a:ext uri="{FF2B5EF4-FFF2-40B4-BE49-F238E27FC236}">
                <a16:creationId xmlns:a16="http://schemas.microsoft.com/office/drawing/2014/main" id="{6561BF59-FF84-B142-D03A-F3FA0F6445FA}"/>
              </a:ext>
            </a:extLst>
          </p:cNvPr>
          <p:cNvSpPr/>
          <p:nvPr/>
        </p:nvSpPr>
        <p:spPr>
          <a:xfrm>
            <a:off x="4174239" y="2842620"/>
            <a:ext cx="964019" cy="808075"/>
          </a:xfrm>
          <a:prstGeom prst="ellipse">
            <a:avLst/>
          </a:prstGeom>
          <a:solidFill>
            <a:srgbClr val="DDDDDD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2" name="Google Shape;132;p11">
            <a:extLst>
              <a:ext uri="{FF2B5EF4-FFF2-40B4-BE49-F238E27FC236}">
                <a16:creationId xmlns:a16="http://schemas.microsoft.com/office/drawing/2014/main" id="{E67FA187-3721-4107-1713-C2F5A8B788CA}"/>
              </a:ext>
            </a:extLst>
          </p:cNvPr>
          <p:cNvSpPr/>
          <p:nvPr/>
        </p:nvSpPr>
        <p:spPr>
          <a:xfrm>
            <a:off x="3274827" y="4912421"/>
            <a:ext cx="2821172" cy="1205024"/>
          </a:xfrm>
          <a:prstGeom prst="homePlate">
            <a:avLst>
              <a:gd name="adj" fmla="val 50000"/>
            </a:avLst>
          </a:prstGeom>
          <a:noFill/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>
            <a:extLst>
              <a:ext uri="{FF2B5EF4-FFF2-40B4-BE49-F238E27FC236}">
                <a16:creationId xmlns:a16="http://schemas.microsoft.com/office/drawing/2014/main" id="{F2343FA5-8247-170D-F3E3-B8864C018131}"/>
              </a:ext>
            </a:extLst>
          </p:cNvPr>
          <p:cNvSpPr txBox="1"/>
          <p:nvPr/>
        </p:nvSpPr>
        <p:spPr>
          <a:xfrm>
            <a:off x="3734842" y="5166119"/>
            <a:ext cx="1842813" cy="6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Публичная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демонстрация</a:t>
            </a:r>
            <a:endParaRPr/>
          </a:p>
        </p:txBody>
      </p:sp>
      <p:sp>
        <p:nvSpPr>
          <p:cNvPr id="134" name="Google Shape;134;p11">
            <a:extLst>
              <a:ext uri="{FF2B5EF4-FFF2-40B4-BE49-F238E27FC236}">
                <a16:creationId xmlns:a16="http://schemas.microsoft.com/office/drawing/2014/main" id="{F7B0E044-0F9E-0247-5D55-7024DD07FC29}"/>
              </a:ext>
            </a:extLst>
          </p:cNvPr>
          <p:cNvSpPr/>
          <p:nvPr/>
        </p:nvSpPr>
        <p:spPr>
          <a:xfrm>
            <a:off x="2763652" y="5110895"/>
            <a:ext cx="964019" cy="808075"/>
          </a:xfrm>
          <a:prstGeom prst="ellipse">
            <a:avLst/>
          </a:prstGeom>
          <a:solidFill>
            <a:srgbClr val="DDDDDD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35" name="Google Shape;135;p11">
            <a:extLst>
              <a:ext uri="{FF2B5EF4-FFF2-40B4-BE49-F238E27FC236}">
                <a16:creationId xmlns:a16="http://schemas.microsoft.com/office/drawing/2014/main" id="{7F0DAF18-E174-048C-C199-AD24CC572EBF}"/>
              </a:ext>
            </a:extLst>
          </p:cNvPr>
          <p:cNvSpPr/>
          <p:nvPr/>
        </p:nvSpPr>
        <p:spPr>
          <a:xfrm>
            <a:off x="7118347" y="4912423"/>
            <a:ext cx="2821172" cy="1205024"/>
          </a:xfrm>
          <a:prstGeom prst="homePlate">
            <a:avLst>
              <a:gd name="adj" fmla="val 50000"/>
            </a:avLst>
          </a:prstGeom>
          <a:noFill/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>
            <a:extLst>
              <a:ext uri="{FF2B5EF4-FFF2-40B4-BE49-F238E27FC236}">
                <a16:creationId xmlns:a16="http://schemas.microsoft.com/office/drawing/2014/main" id="{9554CC00-5F21-690D-FF28-7E043C30E780}"/>
              </a:ext>
            </a:extLst>
          </p:cNvPr>
          <p:cNvSpPr txBox="1"/>
          <p:nvPr/>
        </p:nvSpPr>
        <p:spPr>
          <a:xfrm>
            <a:off x="7741110" y="5110895"/>
            <a:ext cx="1575645" cy="6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Рефлексия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оценивание</a:t>
            </a:r>
            <a:endParaRPr/>
          </a:p>
        </p:txBody>
      </p:sp>
      <p:sp>
        <p:nvSpPr>
          <p:cNvPr id="137" name="Google Shape;137;p11">
            <a:extLst>
              <a:ext uri="{FF2B5EF4-FFF2-40B4-BE49-F238E27FC236}">
                <a16:creationId xmlns:a16="http://schemas.microsoft.com/office/drawing/2014/main" id="{8F794559-A24A-6617-431D-20A035D4236E}"/>
              </a:ext>
            </a:extLst>
          </p:cNvPr>
          <p:cNvSpPr/>
          <p:nvPr/>
        </p:nvSpPr>
        <p:spPr>
          <a:xfrm>
            <a:off x="6607172" y="5110896"/>
            <a:ext cx="964019" cy="808075"/>
          </a:xfrm>
          <a:prstGeom prst="ellipse">
            <a:avLst/>
          </a:prstGeom>
          <a:solidFill>
            <a:srgbClr val="DDDDDD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742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A3650247-796C-A397-ECE7-65C8A899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>
            <a:extLst>
              <a:ext uri="{FF2B5EF4-FFF2-40B4-BE49-F238E27FC236}">
                <a16:creationId xmlns:a16="http://schemas.microsoft.com/office/drawing/2014/main" id="{6F77B017-02EA-CBC8-EABD-D6FE8C697D12}"/>
              </a:ext>
            </a:extLst>
          </p:cNvPr>
          <p:cNvSpPr txBox="1"/>
          <p:nvPr/>
        </p:nvSpPr>
        <p:spPr>
          <a:xfrm>
            <a:off x="2351111" y="723106"/>
            <a:ext cx="9850965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733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ОБЪЕМ ПОМОЩИ ПРЕПОДАВАТЕЛЯ</a:t>
            </a:r>
            <a:endParaRPr dirty="0"/>
          </a:p>
        </p:txBody>
      </p:sp>
      <p:graphicFrame>
        <p:nvGraphicFramePr>
          <p:cNvPr id="200" name="Google Shape;200;p15">
            <a:extLst>
              <a:ext uri="{FF2B5EF4-FFF2-40B4-BE49-F238E27FC236}">
                <a16:creationId xmlns:a16="http://schemas.microsoft.com/office/drawing/2014/main" id="{A9D34E27-A5C9-E5CB-F7FE-500DE4798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846269"/>
              </p:ext>
            </p:extLst>
          </p:nvPr>
        </p:nvGraphicFramePr>
        <p:xfrm>
          <a:off x="269877" y="1870603"/>
          <a:ext cx="11428967" cy="48277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467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Этап работы </a:t>
                      </a:r>
                      <a:br>
                        <a:rPr lang="ru-RU" sz="1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над проектом</a:t>
                      </a:r>
                      <a:endParaRPr sz="1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Степень участия педагога</a:t>
                      </a:r>
                      <a:endParaRPr sz="2400" dirty="0"/>
                    </a:p>
                  </a:txBody>
                  <a:tcPr marL="121933" marR="121933" marT="60967" marB="6096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1-4 классы</a:t>
                      </a:r>
                      <a:endParaRPr sz="2400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5-6 классы</a:t>
                      </a:r>
                      <a:endParaRPr sz="24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7-8 классы</a:t>
                      </a:r>
                      <a:endParaRPr sz="24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9-10 классы</a:t>
                      </a:r>
                      <a:endParaRPr sz="240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Проблематизация</a:t>
                      </a:r>
                      <a:endParaRPr sz="2400"/>
                    </a:p>
                  </a:txBody>
                  <a:tcPr marL="121933" marR="121933" marT="60967" marB="60967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Максимальное участие на всех этапах (создание учебной ситуации. разработка учебных задач, вовлечение учащихся в деятельность…)</a:t>
                      </a:r>
                      <a:endParaRPr sz="1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Максимальное участие на всех этапах в форме организующей, стимулирующей</a:t>
                      </a:r>
                      <a:b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и обучающей помощи и руководства, </a:t>
                      </a:r>
                      <a:b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не подменяющее самостоятельной работы ребенка</a:t>
                      </a:r>
                      <a:endParaRPr sz="240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Участие по запросу учащихся</a:t>
                      </a:r>
                      <a:endParaRPr sz="2400"/>
                    </a:p>
                  </a:txBody>
                  <a:tcPr marL="121933" marR="121933" marT="60967" marB="60967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Минимальное участие </a:t>
                      </a:r>
                      <a:b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 всех этапах в форме консультации, советов, обсуждений по запросу учащегося</a:t>
                      </a:r>
                      <a:endParaRPr sz="240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Целеполагание</a:t>
                      </a:r>
                      <a:endParaRPr sz="240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Планирование</a:t>
                      </a:r>
                      <a:endParaRPr sz="240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Организующая </a:t>
                      </a:r>
                      <a:b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и стимулирующая помощь, обучающая помощь (в отдельных случаях)</a:t>
                      </a:r>
                      <a:endParaRPr sz="240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9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Реализация</a:t>
                      </a:r>
                      <a:endParaRPr sz="240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Презентация</a:t>
                      </a:r>
                      <a:endParaRPr sz="240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Незначительная помощь, оказываемая в отдельных случаях</a:t>
                      </a:r>
                      <a:b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 инициативе учителя </a:t>
                      </a:r>
                      <a:endParaRPr sz="240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3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Рефлексия</a:t>
                      </a:r>
                      <a:endParaRPr sz="2400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1" name="Google Shape;201;p15">
            <a:extLst>
              <a:ext uri="{FF2B5EF4-FFF2-40B4-BE49-F238E27FC236}">
                <a16:creationId xmlns:a16="http://schemas.microsoft.com/office/drawing/2014/main" id="{40F4DDB7-C4AB-C42F-A558-AF714B937FDA}"/>
              </a:ext>
            </a:extLst>
          </p:cNvPr>
          <p:cNvSpPr txBox="1"/>
          <p:nvPr/>
        </p:nvSpPr>
        <p:spPr>
          <a:xfrm>
            <a:off x="0" y="236668"/>
            <a:ext cx="12192000" cy="15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ru-RU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2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DCAA80C8-E188-A317-FBD6-4C4EB502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>
            <a:extLst>
              <a:ext uri="{FF2B5EF4-FFF2-40B4-BE49-F238E27FC236}">
                <a16:creationId xmlns:a16="http://schemas.microsoft.com/office/drawing/2014/main" id="{8509C473-3CBF-ED46-1608-59B176C2EE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955712"/>
            <a:ext cx="12192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3225"/>
            </a:pPr>
            <a:r>
              <a:rPr lang="ru-RU" sz="4667" b="1">
                <a:solidFill>
                  <a:srgbClr val="000000"/>
                </a:solidFill>
              </a:rPr>
              <a:t>Уровни сложности и поддержки</a:t>
            </a:r>
            <a:br>
              <a:rPr lang="ru-RU"/>
            </a:br>
            <a:r>
              <a:rPr lang="ru-RU"/>
              <a:t>(по М.В. Кларину “Инновационные модели обучения”, с. 189) </a:t>
            </a:r>
            <a:endParaRPr/>
          </a:p>
        </p:txBody>
      </p:sp>
      <p:sp>
        <p:nvSpPr>
          <p:cNvPr id="193" name="Google Shape;193;p14">
            <a:extLst>
              <a:ext uri="{FF2B5EF4-FFF2-40B4-BE49-F238E27FC236}">
                <a16:creationId xmlns:a16="http://schemas.microsoft.com/office/drawing/2014/main" id="{37FCD4EB-4D60-9895-D2AF-655B365F4FB3}"/>
              </a:ext>
            </a:extLst>
          </p:cNvPr>
          <p:cNvSpPr txBox="1"/>
          <p:nvPr/>
        </p:nvSpPr>
        <p:spPr>
          <a:xfrm>
            <a:off x="742367" y="2387745"/>
            <a:ext cx="11021200" cy="3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Уровень 1: учитель ставит проблему и намечает методы ее решения, само решение, его поиск предстоит самостоятельно осуществить учащемуся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Уровень 2: учитель только ставит проблему, но метод ее решения ученик ищет самостоятельно (групповой, коллективный поиск)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Уровень 3: постановка проблемы, отыскание метода и разработка самого решения осуществляются учащимися самостоятельно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27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4289A-E7ED-69E8-C7BE-49319E3D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355002"/>
            <a:ext cx="9321800" cy="749898"/>
          </a:xfrm>
        </p:spPr>
        <p:txBody>
          <a:bodyPr/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1. «Замысел»</a:t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B43EE-6F9E-2315-67FD-4A75FD3E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4900"/>
            <a:ext cx="12033250" cy="637166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замысливания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проблематизации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целеполагания: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анализ ситуации, формулировка проблемы, темы через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проблемной (противоречивой) ситуации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выдвижение идей учащимися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при формулировке цели/задач (образ ожидаемого результата) для мотивации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приемы и методы, инициирующие поисковую деятельность школьника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Где, когда, через какие задания определяется/формулируется проблема и тема проекта?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акова форма занятия?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Какой продукт сделают обучающиеся в результате реализации проекта?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формулируется цель проекта?</a:t>
            </a:r>
            <a:endParaRPr lang="ru-RU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акие задания будут даны ученикам?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акие вопросы будут заданы?</a:t>
            </a:r>
            <a:endParaRPr lang="ru-RU" sz="2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делают ученики самостоятельно? Где и когда происходит поддержка учителя учеников (через какие формы и способы)?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дидактические материалы и оборудование необходимы на этом этапе проекта?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59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5739</TotalTime>
  <Words>2561</Words>
  <Application>Microsoft Office PowerPoint</Application>
  <PresentationFormat>Произвольный</PresentationFormat>
  <Paragraphs>251</Paragraphs>
  <Slides>39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2" baseType="lpstr">
      <vt:lpstr>Arial</vt:lpstr>
      <vt:lpstr>Calibri</vt:lpstr>
      <vt:lpstr>Carlito</vt:lpstr>
      <vt:lpstr>inherit</vt:lpstr>
      <vt:lpstr>Inter</vt:lpstr>
      <vt:lpstr>Optima Cyr</vt:lpstr>
      <vt:lpstr>Times New Roman</vt:lpstr>
      <vt:lpstr>Tw Cen MT</vt:lpstr>
      <vt:lpstr>Wingdings</vt:lpstr>
      <vt:lpstr>Wingdings 2</vt:lpstr>
      <vt:lpstr>5_ипк новый</vt:lpstr>
      <vt:lpstr>Обычная</vt:lpstr>
      <vt:lpstr>Document</vt:lpstr>
      <vt:lpstr>Проектная деятельность на уроках: миф или реальность?                                              Молодцова И.В., доцент КК ИПК, к.п.н. </vt:lpstr>
      <vt:lpstr>В помощь учителю</vt:lpstr>
      <vt:lpstr>Проект</vt:lpstr>
      <vt:lpstr>Учебный проект – это  </vt:lpstr>
      <vt:lpstr>Этапы проектной деятельности </vt:lpstr>
      <vt:lpstr>Презентация PowerPoint</vt:lpstr>
      <vt:lpstr>Презентация PowerPoint</vt:lpstr>
      <vt:lpstr>Презентация PowerPoint</vt:lpstr>
      <vt:lpstr>Этап 1. «Замысел» </vt:lpstr>
      <vt:lpstr>Этап 2. Реализация проекта </vt:lpstr>
      <vt:lpstr>Этап 3. Демонстрация (презентация) результатов проекта</vt:lpstr>
      <vt:lpstr>Особенности организации проектной деятельности в рамках урочной деятельности</vt:lpstr>
      <vt:lpstr>Презентация PowerPoint</vt:lpstr>
      <vt:lpstr>Презентация PowerPoint</vt:lpstr>
      <vt:lpstr>Презентация PowerPoint</vt:lpstr>
      <vt:lpstr>Где искать тему проекта?... </vt:lpstr>
      <vt:lpstr>Проблема с проблемой … </vt:lpstr>
      <vt:lpstr>Презентация PowerPoint</vt:lpstr>
      <vt:lpstr>Презентация PowerPoint</vt:lpstr>
      <vt:lpstr>Варианты проектирования учебной проблемной ситуации </vt:lpstr>
      <vt:lpstr>Механизм определения/выбора тематики проектных задач и мини-проектов для урока. </vt:lpstr>
      <vt:lpstr>Презентация PowerPoint</vt:lpstr>
      <vt:lpstr>Презентация PowerPoint</vt:lpstr>
      <vt:lpstr>Формулировка темы возможного мини-проекта на уроке обществознания:</vt:lpstr>
      <vt:lpstr>Примерные варианты проблемно-ориентированных формулировок проектных задач/мини-проектов и проектных результатов (продуктов)</vt:lpstr>
      <vt:lpstr>Презентация PowerPoint</vt:lpstr>
      <vt:lpstr>Формы предъявления результатов проектной деятельности на уроке</vt:lpstr>
      <vt:lpstr>Специфика оценивания результатов проектной деятельности на уроке.</vt:lpstr>
      <vt:lpstr>Вариант оценки проектов на уроке</vt:lpstr>
      <vt:lpstr>Презентация PowerPoint</vt:lpstr>
      <vt:lpstr>Сходство исследования 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ирина молодцова</cp:lastModifiedBy>
  <cp:revision>871</cp:revision>
  <dcterms:created xsi:type="dcterms:W3CDTF">2017-10-07T03:30:13Z</dcterms:created>
  <dcterms:modified xsi:type="dcterms:W3CDTF">2024-03-20T15:12:51Z</dcterms:modified>
</cp:coreProperties>
</file>